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 id="2147483674" r:id="rId4"/>
    <p:sldMasterId id="2147483686" r:id="rId5"/>
    <p:sldMasterId id="2147483698" r:id="rId6"/>
    <p:sldMasterId id="2147483708" r:id="rId7"/>
    <p:sldMasterId id="2147483722" r:id="rId8"/>
  </p:sldMasterIdLst>
  <p:notesMasterIdLst>
    <p:notesMasterId r:id="rId41"/>
  </p:notesMasterIdLst>
  <p:handoutMasterIdLst>
    <p:handoutMasterId r:id="rId42"/>
  </p:handoutMasterIdLst>
  <p:sldIdLst>
    <p:sldId id="324" r:id="rId9"/>
    <p:sldId id="320" r:id="rId10"/>
    <p:sldId id="405" r:id="rId11"/>
    <p:sldId id="384" r:id="rId12"/>
    <p:sldId id="385" r:id="rId13"/>
    <p:sldId id="411" r:id="rId14"/>
    <p:sldId id="412" r:id="rId15"/>
    <p:sldId id="413" r:id="rId16"/>
    <p:sldId id="392" r:id="rId17"/>
    <p:sldId id="414" r:id="rId18"/>
    <p:sldId id="406" r:id="rId19"/>
    <p:sldId id="401" r:id="rId20"/>
    <p:sldId id="402" r:id="rId21"/>
    <p:sldId id="403" r:id="rId22"/>
    <p:sldId id="399" r:id="rId23"/>
    <p:sldId id="387" r:id="rId24"/>
    <p:sldId id="380" r:id="rId25"/>
    <p:sldId id="407" r:id="rId26"/>
    <p:sldId id="339" r:id="rId27"/>
    <p:sldId id="394" r:id="rId28"/>
    <p:sldId id="393" r:id="rId29"/>
    <p:sldId id="396" r:id="rId30"/>
    <p:sldId id="408" r:id="rId31"/>
    <p:sldId id="316" r:id="rId32"/>
    <p:sldId id="404" r:id="rId33"/>
    <p:sldId id="375" r:id="rId34"/>
    <p:sldId id="376" r:id="rId35"/>
    <p:sldId id="377" r:id="rId36"/>
    <p:sldId id="311" r:id="rId37"/>
    <p:sldId id="312" r:id="rId38"/>
    <p:sldId id="313" r:id="rId39"/>
    <p:sldId id="35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 Mary (MDE)" initials="HM(" lastIdx="0" clrIdx="0">
    <p:extLst>
      <p:ext uri="{19B8F6BF-5375-455C-9EA6-DF929625EA0E}">
        <p15:presenceInfo xmlns:p15="http://schemas.microsoft.com/office/powerpoint/2012/main" userId="S-1-5-21-2432509816-4247194023-3791653442-4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6"/>
    <a:srgbClr val="E7C42D"/>
    <a:srgbClr val="F1DB7F"/>
    <a:srgbClr val="FAE082"/>
    <a:srgbClr val="F7F6DA"/>
    <a:srgbClr val="FFFFFF"/>
    <a:srgbClr val="512373"/>
    <a:srgbClr val="4D4D4D"/>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79070" autoAdjust="0"/>
  </p:normalViewPr>
  <p:slideViewPr>
    <p:cSldViewPr>
      <p:cViewPr varScale="1">
        <p:scale>
          <a:sx n="57" d="100"/>
          <a:sy n="57" d="100"/>
        </p:scale>
        <p:origin x="48" y="40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26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000" b="1" i="0" kern="1200" baseline="0" dirty="0">
                <a:solidFill>
                  <a:schemeClr val="tx2"/>
                </a:solidFill>
                <a:effectLst/>
              </a:rPr>
              <a:t>Tier 3 Average</a:t>
            </a:r>
            <a:endParaRPr lang="en-US" sz="1800" dirty="0">
              <a:solidFill>
                <a:schemeClr val="tx2"/>
              </a:solidFill>
              <a:effectLst/>
            </a:endParaRPr>
          </a:p>
        </c:rich>
      </c:tx>
      <c:layout>
        <c:manualLayout>
          <c:xMode val="edge"/>
          <c:yMode val="edge"/>
          <c:x val="0.22307383926288227"/>
          <c:y val="4.4838322002735263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76884253214267173"/>
        </c:manualLayout>
      </c:layout>
      <c:barChart>
        <c:barDir val="col"/>
        <c:grouping val="clustered"/>
        <c:varyColors val="0"/>
        <c:ser>
          <c:idx val="0"/>
          <c:order val="0"/>
          <c:tx>
            <c:strRef>
              <c:f>Sheet1!$B$1</c:f>
              <c:strCache>
                <c:ptCount val="1"/>
                <c:pt idx="0">
                  <c:v>Score</c:v>
                </c:pt>
              </c:strCache>
            </c:strRef>
          </c:tx>
          <c:spPr>
            <a:solidFill>
              <a:srgbClr val="C31D22"/>
            </a:solidFill>
            <a:ln>
              <a:solidFill>
                <a:srgbClr val="000000"/>
              </a:solidFill>
            </a:ln>
            <a:effectLst/>
          </c:spPr>
          <c:invertIfNegative val="0"/>
          <c:dLbls>
            <c:dLbl>
              <c:idx val="0"/>
              <c:tx>
                <c:rich>
                  <a:bodyPr/>
                  <a:lstStyle/>
                  <a:p>
                    <a:fld id="{A8D6DF23-205E-46BD-970B-FE62671258B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950-4D47-9EB3-613E9424DC97}"/>
                </c:ext>
              </c:extLst>
            </c:dLbl>
            <c:dLbl>
              <c:idx val="1"/>
              <c:tx>
                <c:rich>
                  <a:bodyPr/>
                  <a:lstStyle/>
                  <a:p>
                    <a:fld id="{2E1A23C3-9942-4309-A9C4-542F7E46359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950-4D47-9EB3-613E9424DC97}"/>
                </c:ext>
              </c:extLst>
            </c:dLbl>
            <c:dLbl>
              <c:idx val="2"/>
              <c:tx>
                <c:rich>
                  <a:bodyPr/>
                  <a:lstStyle/>
                  <a:p>
                    <a:fld id="{61EA0FA1-3D3C-4A7D-8BC2-B5B096BCF97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950-4D47-9EB3-613E9424DC97}"/>
                </c:ext>
              </c:extLst>
            </c:dLbl>
            <c:dLbl>
              <c:idx val="3"/>
              <c:tx>
                <c:rich>
                  <a:bodyPr/>
                  <a:lstStyle/>
                  <a:p>
                    <a:fld id="{C0A13F79-FAA6-46D8-98C7-59A224F1ADE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950-4D47-9EB3-613E9424DC97}"/>
                </c:ext>
              </c:extLst>
            </c:dLbl>
            <c:dLbl>
              <c:idx val="4"/>
              <c:tx>
                <c:rich>
                  <a:bodyPr/>
                  <a:lstStyle/>
                  <a:p>
                    <a:fld id="{03248607-C740-44E5-9C48-A273BA9EF6B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950-4D47-9EB3-613E9424DC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5"/>
                <c:pt idx="0">
                  <c:v>Year 1</c:v>
                </c:pt>
                <c:pt idx="1">
                  <c:v>Year 2</c:v>
                </c:pt>
                <c:pt idx="2">
                  <c:v>Year 3</c:v>
                </c:pt>
                <c:pt idx="3">
                  <c:v>Year 4</c:v>
                </c:pt>
                <c:pt idx="4">
                  <c:v>Year 5</c:v>
                </c:pt>
              </c:strCache>
            </c:strRef>
          </c:cat>
          <c:val>
            <c:numRef>
              <c:f>Sheet1!$B$2:$B$6</c:f>
              <c:numCache>
                <c:formatCode>General</c:formatCode>
                <c:ptCount val="5"/>
                <c:pt idx="0">
                  <c:v>0.61844459459459478</c:v>
                </c:pt>
                <c:pt idx="1">
                  <c:v>0.69495540540540512</c:v>
                </c:pt>
                <c:pt idx="2">
                  <c:v>0.76949000000000001</c:v>
                </c:pt>
                <c:pt idx="3">
                  <c:v>0.79272857142857134</c:v>
                </c:pt>
                <c:pt idx="4">
                  <c:v>0.82353636363636362</c:v>
                </c:pt>
              </c:numCache>
            </c:numRef>
          </c:val>
          <c:extLst>
            <c:ext xmlns:c15="http://schemas.microsoft.com/office/drawing/2012/chart" uri="{02D57815-91ED-43cb-92C2-25804820EDAC}">
              <c15:datalabelsRange>
                <c15:f>Sheet1!$C$2:$C$6</c15:f>
                <c15:dlblRangeCache>
                  <c:ptCount val="5"/>
                  <c:pt idx="0">
                    <c:v>n=
148</c:v>
                  </c:pt>
                  <c:pt idx="1">
                    <c:v>n=
148</c:v>
                  </c:pt>
                  <c:pt idx="2">
                    <c:v>n=
80</c:v>
                  </c:pt>
                  <c:pt idx="3">
                    <c:v>n=
21</c:v>
                  </c:pt>
                  <c:pt idx="4">
                    <c:v>n=
11</c:v>
                  </c:pt>
                </c15:dlblRangeCache>
              </c15:datalabelsRange>
            </c:ext>
            <c:ext xmlns:c16="http://schemas.microsoft.com/office/drawing/2014/chart" uri="{C3380CC4-5D6E-409C-BE32-E72D297353CC}">
              <c16:uniqueId val="{0000000C-2A71-48BB-8DC8-9097ED35FCDE}"/>
            </c:ext>
          </c:extLst>
        </c:ser>
        <c:dLbls>
          <c:showLegendKey val="0"/>
          <c:showVal val="0"/>
          <c:showCatName val="0"/>
          <c:showSerName val="0"/>
          <c:showPercent val="0"/>
          <c:showBubbleSize val="0"/>
        </c:dLbls>
        <c:gapWidth val="40"/>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1"/>
        <c:axPos val="l"/>
        <c:majorGridlines>
          <c:spPr>
            <a:ln w="9525" cap="flat" cmpd="sng" algn="ctr">
              <a:noFill/>
              <a:round/>
            </a:ln>
            <a:effectLst/>
          </c:spPr>
        </c:majorGridlines>
        <c:numFmt formatCode="0%" sourceLinked="0"/>
        <c:majorTickMark val="none"/>
        <c:minorTickMark val="none"/>
        <c:tickLblPos val="nextTo"/>
        <c:crossAx val="618625080"/>
        <c:crosses val="autoZero"/>
        <c:crossBetween val="between"/>
      </c:valAx>
      <c:spPr>
        <a:solidFill>
          <a:srgbClr val="FFFFFF"/>
        </a:solid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000" b="1" i="0" kern="1200" baseline="0" dirty="0">
                <a:solidFill>
                  <a:schemeClr val="tx2"/>
                </a:solidFill>
                <a:effectLst/>
              </a:rPr>
              <a:t>Tier 2 Average</a:t>
            </a:r>
            <a:endParaRPr lang="en-US" sz="1800" dirty="0">
              <a:solidFill>
                <a:schemeClr val="tx2"/>
              </a:solidFill>
              <a:effectLst/>
            </a:endParaRPr>
          </a:p>
        </c:rich>
      </c:tx>
      <c:layout>
        <c:manualLayout>
          <c:xMode val="edge"/>
          <c:yMode val="edge"/>
          <c:x val="0.15161248658625054"/>
          <c:y val="4.131851975182614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1.6750740245835248E-2"/>
          <c:y val="0"/>
          <c:w val="0.92939776124524975"/>
          <c:h val="0.78988055118648148"/>
        </c:manualLayout>
      </c:layout>
      <c:barChart>
        <c:barDir val="col"/>
        <c:grouping val="clustered"/>
        <c:varyColors val="0"/>
        <c:ser>
          <c:idx val="0"/>
          <c:order val="0"/>
          <c:tx>
            <c:strRef>
              <c:f>Sheet1!$B$1</c:f>
              <c:strCache>
                <c:ptCount val="1"/>
                <c:pt idx="0">
                  <c:v>Score</c:v>
                </c:pt>
              </c:strCache>
            </c:strRef>
          </c:tx>
          <c:spPr>
            <a:solidFill>
              <a:srgbClr val="F0C23C"/>
            </a:solidFill>
            <a:ln>
              <a:solidFill>
                <a:srgbClr val="000000"/>
              </a:solidFill>
            </a:ln>
            <a:effectLst/>
          </c:spPr>
          <c:invertIfNegative val="0"/>
          <c:dLbls>
            <c:dLbl>
              <c:idx val="0"/>
              <c:tx>
                <c:rich>
                  <a:bodyPr/>
                  <a:lstStyle/>
                  <a:p>
                    <a:fld id="{757C3615-1A2D-4D89-9B34-50D982A40AF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EF9-4421-9E9F-98E7EC1E8ACA}"/>
                </c:ext>
              </c:extLst>
            </c:dLbl>
            <c:dLbl>
              <c:idx val="1"/>
              <c:tx>
                <c:rich>
                  <a:bodyPr/>
                  <a:lstStyle/>
                  <a:p>
                    <a:fld id="{3EDD6E72-E8D1-4890-92CD-A53B061BC52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EF9-4421-9E9F-98E7EC1E8ACA}"/>
                </c:ext>
              </c:extLst>
            </c:dLbl>
            <c:dLbl>
              <c:idx val="2"/>
              <c:tx>
                <c:rich>
                  <a:bodyPr/>
                  <a:lstStyle/>
                  <a:p>
                    <a:fld id="{01569F30-EF06-435B-9546-EE27B6FCB18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EF9-4421-9E9F-98E7EC1E8ACA}"/>
                </c:ext>
              </c:extLst>
            </c:dLbl>
            <c:dLbl>
              <c:idx val="3"/>
              <c:tx>
                <c:rich>
                  <a:bodyPr/>
                  <a:lstStyle/>
                  <a:p>
                    <a:fld id="{0C9E4FF3-F1CF-4F10-AEE2-19956356AEE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EF9-4421-9E9F-98E7EC1E8ACA}"/>
                </c:ext>
              </c:extLst>
            </c:dLbl>
            <c:dLbl>
              <c:idx val="4"/>
              <c:tx>
                <c:rich>
                  <a:bodyPr/>
                  <a:lstStyle/>
                  <a:p>
                    <a:fld id="{572AE109-331A-4A18-9B0F-8918562BE3D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EF9-4421-9E9F-98E7EC1E8A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effectLst/>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5"/>
                <c:pt idx="0">
                  <c:v>Year 1</c:v>
                </c:pt>
                <c:pt idx="1">
                  <c:v>Year 2</c:v>
                </c:pt>
                <c:pt idx="2">
                  <c:v>Year 3</c:v>
                </c:pt>
                <c:pt idx="3">
                  <c:v>Year 4</c:v>
                </c:pt>
                <c:pt idx="4">
                  <c:v>Year 5</c:v>
                </c:pt>
              </c:strCache>
            </c:strRef>
          </c:cat>
          <c:val>
            <c:numRef>
              <c:f>Sheet1!$B$2:$B$6</c:f>
              <c:numCache>
                <c:formatCode>General</c:formatCode>
                <c:ptCount val="5"/>
                <c:pt idx="0">
                  <c:v>0.64547006802721063</c:v>
                </c:pt>
                <c:pt idx="1">
                  <c:v>0.73492432432432453</c:v>
                </c:pt>
                <c:pt idx="2">
                  <c:v>0.784320253164557</c:v>
                </c:pt>
                <c:pt idx="3">
                  <c:v>0.82600476190476191</c:v>
                </c:pt>
                <c:pt idx="4">
                  <c:v>0.82516363636363621</c:v>
                </c:pt>
              </c:numCache>
            </c:numRef>
          </c:val>
          <c:extLst>
            <c:ext xmlns:c15="http://schemas.microsoft.com/office/drawing/2012/chart" uri="{02D57815-91ED-43cb-92C2-25804820EDAC}">
              <c15:datalabelsRange>
                <c15:f>Sheet1!$C$2:$C$6</c15:f>
                <c15:dlblRangeCache>
                  <c:ptCount val="5"/>
                  <c:pt idx="0">
                    <c:v>n=
148</c:v>
                  </c:pt>
                  <c:pt idx="1">
                    <c:v>n=
148</c:v>
                  </c:pt>
                  <c:pt idx="2">
                    <c:v>n=
80</c:v>
                  </c:pt>
                  <c:pt idx="3">
                    <c:v>n=
21</c:v>
                  </c:pt>
                  <c:pt idx="4">
                    <c:v>n=
11</c:v>
                  </c:pt>
                </c15:dlblRangeCache>
              </c15:datalabelsRange>
            </c:ext>
            <c:ext xmlns:c16="http://schemas.microsoft.com/office/drawing/2014/chart" uri="{C3380CC4-5D6E-409C-BE32-E72D297353CC}">
              <c16:uniqueId val="{0000000C-2A71-48BB-8DC8-9097ED35FCDE}"/>
            </c:ext>
          </c:extLst>
        </c:ser>
        <c:dLbls>
          <c:showLegendKey val="0"/>
          <c:showVal val="0"/>
          <c:showCatName val="0"/>
          <c:showSerName val="0"/>
          <c:showPercent val="0"/>
          <c:showBubbleSize val="0"/>
        </c:dLbls>
        <c:gapWidth val="40"/>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1"/>
        <c:axPos val="l"/>
        <c:majorGridlines>
          <c:spPr>
            <a:ln w="9525" cap="flat" cmpd="sng" algn="ctr">
              <a:noFill/>
              <a:round/>
            </a:ln>
            <a:effectLst/>
          </c:spPr>
        </c:majorGridlines>
        <c:numFmt formatCode="0%" sourceLinked="0"/>
        <c:majorTickMark val="none"/>
        <c:minorTickMark val="none"/>
        <c:tickLblPos val="nextTo"/>
        <c:crossAx val="618625080"/>
        <c:crosses val="autoZero"/>
        <c:crossBetween val="between"/>
      </c:valAx>
      <c:spPr>
        <a:solidFill>
          <a:srgbClr val="FFFFFF"/>
        </a:solid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000" b="1" i="0" kern="1200" baseline="0" dirty="0">
                <a:solidFill>
                  <a:schemeClr val="tx2"/>
                </a:solidFill>
                <a:effectLst/>
              </a:rPr>
              <a:t>Tier 1 Average</a:t>
            </a:r>
            <a:endParaRPr lang="en-US" sz="1800" dirty="0">
              <a:solidFill>
                <a:schemeClr val="tx2"/>
              </a:solidFill>
              <a:effectLst/>
            </a:endParaRPr>
          </a:p>
        </c:rich>
      </c:tx>
      <c:layout>
        <c:manualLayout>
          <c:xMode val="edge"/>
          <c:yMode val="edge"/>
          <c:x val="0.43047820294091071"/>
          <c:y val="2.7257478120740513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Score</c:v>
                </c:pt>
              </c:strCache>
            </c:strRef>
          </c:tx>
          <c:spPr>
            <a:solidFill>
              <a:srgbClr val="78BE21"/>
            </a:solidFill>
            <a:ln>
              <a:solidFill>
                <a:srgbClr val="000000"/>
              </a:solidFill>
            </a:ln>
            <a:effectLst/>
          </c:spPr>
          <c:invertIfNegative val="0"/>
          <c:dLbls>
            <c:dLbl>
              <c:idx val="0"/>
              <c:tx>
                <c:rich>
                  <a:bodyPr/>
                  <a:lstStyle/>
                  <a:p>
                    <a:fld id="{4B2D0460-FD26-42E9-85AB-A51DDA35288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A71-48BB-8DC8-9097ED35FCDE}"/>
                </c:ext>
              </c:extLst>
            </c:dLbl>
            <c:dLbl>
              <c:idx val="1"/>
              <c:tx>
                <c:rich>
                  <a:bodyPr/>
                  <a:lstStyle/>
                  <a:p>
                    <a:fld id="{DE5A4BAE-2BA8-45A2-AAF1-60788BA7ED5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A71-48BB-8DC8-9097ED35FCDE}"/>
                </c:ext>
              </c:extLst>
            </c:dLbl>
            <c:dLbl>
              <c:idx val="2"/>
              <c:tx>
                <c:rich>
                  <a:bodyPr/>
                  <a:lstStyle/>
                  <a:p>
                    <a:fld id="{68A15A5D-4A39-476A-8239-9999DC247DA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A71-48BB-8DC8-9097ED35FCDE}"/>
                </c:ext>
              </c:extLst>
            </c:dLbl>
            <c:dLbl>
              <c:idx val="3"/>
              <c:tx>
                <c:rich>
                  <a:bodyPr/>
                  <a:lstStyle/>
                  <a:p>
                    <a:fld id="{7EAFD8DD-B841-42F4-B38E-5F9E1FD8BEB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A71-48BB-8DC8-9097ED35FCDE}"/>
                </c:ext>
              </c:extLst>
            </c:dLbl>
            <c:dLbl>
              <c:idx val="4"/>
              <c:tx>
                <c:rich>
                  <a:bodyPr/>
                  <a:lstStyle/>
                  <a:p>
                    <a:fld id="{FE162386-7BFB-41F5-9F08-C283B1105D9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A71-48BB-8DC8-9097ED35FCD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5"/>
                <c:pt idx="0">
                  <c:v>Year 1</c:v>
                </c:pt>
                <c:pt idx="1">
                  <c:v>Year 2</c:v>
                </c:pt>
                <c:pt idx="2">
                  <c:v>Year 3</c:v>
                </c:pt>
                <c:pt idx="3">
                  <c:v>Year 4</c:v>
                </c:pt>
                <c:pt idx="4">
                  <c:v>Year 5</c:v>
                </c:pt>
              </c:strCache>
            </c:strRef>
          </c:cat>
          <c:val>
            <c:numRef>
              <c:f>Sheet1!$B$2:$B$6</c:f>
              <c:numCache>
                <c:formatCode>General</c:formatCode>
                <c:ptCount val="5"/>
                <c:pt idx="0">
                  <c:v>0.77367173913043497</c:v>
                </c:pt>
                <c:pt idx="1">
                  <c:v>0.79172965517241423</c:v>
                </c:pt>
                <c:pt idx="2">
                  <c:v>0.82458375000000017</c:v>
                </c:pt>
                <c:pt idx="3">
                  <c:v>0.85079047619047632</c:v>
                </c:pt>
                <c:pt idx="4">
                  <c:v>0.82424545454545461</c:v>
                </c:pt>
              </c:numCache>
            </c:numRef>
          </c:val>
          <c:extLst>
            <c:ext xmlns:c15="http://schemas.microsoft.com/office/drawing/2012/chart" uri="{02D57815-91ED-43cb-92C2-25804820EDAC}">
              <c15:datalabelsRange>
                <c15:f>Sheet1!$C$2:$C$6</c15:f>
                <c15:dlblRangeCache>
                  <c:ptCount val="5"/>
                  <c:pt idx="0">
                    <c:v>n=
148</c:v>
                  </c:pt>
                  <c:pt idx="1">
                    <c:v>n=
148</c:v>
                  </c:pt>
                  <c:pt idx="2">
                    <c:v>n=
80</c:v>
                  </c:pt>
                  <c:pt idx="3">
                    <c:v>n=
21</c:v>
                  </c:pt>
                  <c:pt idx="4">
                    <c:v>n=
11</c:v>
                  </c:pt>
                </c15:dlblRangeCache>
              </c15:datalabelsRange>
            </c:ext>
            <c:ext xmlns:c16="http://schemas.microsoft.com/office/drawing/2014/chart" uri="{C3380CC4-5D6E-409C-BE32-E72D297353CC}">
              <c16:uniqueId val="{0000000C-2A71-48BB-8DC8-9097ED35FCDE}"/>
            </c:ext>
          </c:extLst>
        </c:ser>
        <c:dLbls>
          <c:showLegendKey val="0"/>
          <c:showVal val="0"/>
          <c:showCatName val="0"/>
          <c:showSerName val="0"/>
          <c:showPercent val="0"/>
          <c:showBubbleSize val="0"/>
        </c:dLbls>
        <c:gapWidth val="40"/>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solidFill>
          <a:srgbClr val="FFFFFF"/>
        </a:solidFill>
        <a:ln>
          <a:no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007C46-D75D-4B2E-A85F-537A16A98212}" type="datetimeFigureOut">
              <a:rPr lang="en-US" smtClean="0"/>
              <a:t>10/30/2019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DFE2E5-B1F4-47C0-845C-A96BA5415755}" type="slidenum">
              <a:rPr lang="en-US" smtClean="0"/>
              <a:t>‹#›</a:t>
            </a:fld>
            <a:endParaRPr lang="en-US"/>
          </a:p>
        </p:txBody>
      </p:sp>
    </p:spTree>
    <p:extLst>
      <p:ext uri="{BB962C8B-B14F-4D97-AF65-F5344CB8AC3E}">
        <p14:creationId xmlns:p14="http://schemas.microsoft.com/office/powerpoint/2010/main" val="422995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5CDB57-912C-4A1D-8995-0C1BA70BB503}" type="datetimeFigureOut">
              <a:rPr lang="en-US" smtClean="0"/>
              <a:t>10/30/2019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6B5EEB-8B78-4E9B-BF60-7CC560134C50}" type="slidenum">
              <a:rPr lang="en-US" smtClean="0"/>
              <a:t>‹#›</a:t>
            </a:fld>
            <a:endParaRPr lang="en-US"/>
          </a:p>
        </p:txBody>
      </p:sp>
    </p:spTree>
    <p:extLst>
      <p:ext uri="{BB962C8B-B14F-4D97-AF65-F5344CB8AC3E}">
        <p14:creationId xmlns:p14="http://schemas.microsoft.com/office/powerpoint/2010/main" val="181903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481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US" altLang="en-US" sz="1200" b="1" dirty="0">
                <a:solidFill>
                  <a:schemeClr val="accent2">
                    <a:lumMod val="75000"/>
                  </a:schemeClr>
                </a:solidFill>
                <a:cs typeface="Arial" pitchFamily="34" charset="0"/>
              </a:rPr>
              <a:t>Reminder</a:t>
            </a:r>
            <a:r>
              <a:rPr lang="en-US" altLang="en-US" sz="1200" b="1" baseline="0" dirty="0">
                <a:solidFill>
                  <a:schemeClr val="accent2">
                    <a:lumMod val="75000"/>
                  </a:schemeClr>
                </a:solidFill>
                <a:cs typeface="Arial" pitchFamily="34" charset="0"/>
              </a:rPr>
              <a:t> for sustainability</a:t>
            </a:r>
          </a:p>
          <a:p>
            <a:pPr>
              <a:lnSpc>
                <a:spcPct val="150000"/>
              </a:lnSpc>
              <a:defRPr/>
            </a:pPr>
            <a:r>
              <a:rPr lang="en-US" altLang="en-US" sz="1200" b="1" baseline="0" dirty="0">
                <a:solidFill>
                  <a:schemeClr val="accent2">
                    <a:lumMod val="75000"/>
                  </a:schemeClr>
                </a:solidFill>
                <a:cs typeface="Arial" pitchFamily="34" charset="0"/>
              </a:rPr>
              <a:t>After training regional coordinators can help you! </a:t>
            </a:r>
            <a:endParaRPr lang="en-US" altLang="en-US" sz="1200" b="1" dirty="0">
              <a:solidFill>
                <a:schemeClr val="accent2">
                  <a:lumMod val="75000"/>
                </a:schemeClr>
              </a:solidFill>
              <a:cs typeface="Arial" pitchFamily="34" charset="0"/>
            </a:endParaRPr>
          </a:p>
          <a:p>
            <a:pPr>
              <a:lnSpc>
                <a:spcPct val="150000"/>
              </a:lnSpc>
              <a:defRPr/>
            </a:pPr>
            <a:endParaRPr lang="en-US" altLang="en-US" sz="1200" b="1" dirty="0">
              <a:solidFill>
                <a:schemeClr val="accent2">
                  <a:lumMod val="75000"/>
                </a:schemeClr>
              </a:solidFill>
              <a:cs typeface="Arial" pitchFamily="34" charset="0"/>
            </a:endParaRPr>
          </a:p>
          <a:p>
            <a:pPr>
              <a:lnSpc>
                <a:spcPct val="150000"/>
              </a:lnSpc>
              <a:defRPr/>
            </a:pPr>
            <a:r>
              <a:rPr lang="en-US" altLang="en-US" sz="1200" b="1" dirty="0">
                <a:solidFill>
                  <a:schemeClr val="accent2">
                    <a:lumMod val="75000"/>
                  </a:schemeClr>
                </a:solidFill>
                <a:cs typeface="Arial" pitchFamily="34" charset="0"/>
              </a:rPr>
              <a:t>57 </a:t>
            </a:r>
            <a:r>
              <a:rPr lang="en-US" altLang="en-US" sz="1200" dirty="0">
                <a:cs typeface="Arial" pitchFamily="34" charset="0"/>
              </a:rPr>
              <a:t>Cohort 11 school teams</a:t>
            </a:r>
          </a:p>
          <a:p>
            <a:pPr>
              <a:lnSpc>
                <a:spcPct val="150000"/>
              </a:lnSpc>
              <a:defRPr/>
            </a:pPr>
            <a:r>
              <a:rPr lang="en-US" altLang="en-US" sz="1200" b="1" dirty="0">
                <a:cs typeface="Arial" pitchFamily="34" charset="0"/>
              </a:rPr>
              <a:t> </a:t>
            </a:r>
            <a:r>
              <a:rPr lang="en-US" altLang="en-US" sz="1200" b="1" dirty="0">
                <a:solidFill>
                  <a:schemeClr val="accent2">
                    <a:lumMod val="75000"/>
                  </a:schemeClr>
                </a:solidFill>
                <a:cs typeface="Arial" pitchFamily="34" charset="0"/>
              </a:rPr>
              <a:t>49  </a:t>
            </a:r>
            <a:r>
              <a:rPr lang="en-US" altLang="en-US" sz="1200" dirty="0">
                <a:cs typeface="Arial" pitchFamily="34" charset="0"/>
              </a:rPr>
              <a:t>completed a TFI</a:t>
            </a:r>
          </a:p>
          <a:p>
            <a:pPr>
              <a:lnSpc>
                <a:spcPct val="150000"/>
              </a:lnSpc>
              <a:defRPr/>
            </a:pPr>
            <a:r>
              <a:rPr lang="en-US" altLang="en-US" sz="1200" b="1" dirty="0">
                <a:cs typeface="Arial" pitchFamily="34" charset="0"/>
              </a:rPr>
              <a:t> </a:t>
            </a:r>
            <a:r>
              <a:rPr lang="en-US" altLang="en-US" sz="1200" b="1" dirty="0">
                <a:solidFill>
                  <a:schemeClr val="accent2">
                    <a:lumMod val="75000"/>
                  </a:schemeClr>
                </a:solidFill>
                <a:cs typeface="Arial" pitchFamily="34" charset="0"/>
              </a:rPr>
              <a:t>86%</a:t>
            </a:r>
            <a:r>
              <a:rPr lang="en-US" altLang="en-US" sz="1200" b="1" dirty="0">
                <a:cs typeface="Arial" pitchFamily="34" charset="0"/>
              </a:rPr>
              <a:t> </a:t>
            </a:r>
            <a:r>
              <a:rPr lang="en-US" altLang="en-US" sz="1200" dirty="0">
                <a:cs typeface="Arial" pitchFamily="34" charset="0"/>
              </a:rPr>
              <a:t>completed  TFI </a:t>
            </a:r>
            <a:endParaRPr lang="en-US" altLang="en-US" sz="1200" b="1" dirty="0">
              <a:solidFill>
                <a:schemeClr val="accent2">
                  <a:lumMod val="75000"/>
                </a:schemeClr>
              </a:solidFill>
              <a:cs typeface="Arial" pitchFamily="34" charset="0"/>
            </a:endParaRPr>
          </a:p>
          <a:p>
            <a:pPr>
              <a:lnSpc>
                <a:spcPct val="150000"/>
              </a:lnSpc>
              <a:defRPr/>
            </a:pPr>
            <a:r>
              <a:rPr lang="en-US" altLang="en-US" sz="1200" b="1" dirty="0">
                <a:cs typeface="Arial" pitchFamily="34" charset="0"/>
              </a:rPr>
              <a:t> </a:t>
            </a:r>
            <a:r>
              <a:rPr lang="en-US" altLang="en-US" sz="1200" b="1" dirty="0">
                <a:solidFill>
                  <a:schemeClr val="accent2">
                    <a:lumMod val="75000"/>
                  </a:schemeClr>
                </a:solidFill>
                <a:cs typeface="Arial" pitchFamily="34" charset="0"/>
              </a:rPr>
              <a:t>69%  </a:t>
            </a:r>
            <a:r>
              <a:rPr lang="en-US" altLang="en-US" sz="1200" dirty="0">
                <a:cs typeface="Arial" pitchFamily="34" charset="0"/>
              </a:rPr>
              <a:t>average TFI score</a:t>
            </a:r>
          </a:p>
          <a:p>
            <a:pPr>
              <a:lnSpc>
                <a:spcPct val="150000"/>
              </a:lnSpc>
              <a:defRPr/>
            </a:pPr>
            <a:endParaRPr lang="en-US" altLang="en-US" sz="1200" dirty="0">
              <a:cs typeface="Arial" pitchFamily="34" charset="0"/>
            </a:endParaRPr>
          </a:p>
          <a:p>
            <a:pPr>
              <a:lnSpc>
                <a:spcPct val="150000"/>
              </a:lnSpc>
              <a:defRPr/>
            </a:pPr>
            <a:r>
              <a:rPr lang="en-US" altLang="en-US" sz="1200" b="1" dirty="0">
                <a:solidFill>
                  <a:schemeClr val="accent2">
                    <a:lumMod val="75000"/>
                  </a:schemeClr>
                </a:solidFill>
                <a:cs typeface="Arial" pitchFamily="34" charset="0"/>
              </a:rPr>
              <a:t>641 </a:t>
            </a:r>
            <a:r>
              <a:rPr lang="en-US" altLang="en-US" sz="1200" dirty="0">
                <a:cs typeface="Arial" pitchFamily="34" charset="0"/>
              </a:rPr>
              <a:t>Cohort trained schools (Cohorts 1-13)</a:t>
            </a:r>
          </a:p>
          <a:p>
            <a:pPr>
              <a:lnSpc>
                <a:spcPct val="150000"/>
              </a:lnSpc>
              <a:defRPr/>
            </a:pPr>
            <a:r>
              <a:rPr lang="en-US" altLang="en-US" sz="1200" b="1" dirty="0">
                <a:cs typeface="Arial" pitchFamily="34" charset="0"/>
              </a:rPr>
              <a:t> </a:t>
            </a:r>
            <a:r>
              <a:rPr lang="en-US" altLang="en-US" sz="1200" b="1" dirty="0">
                <a:solidFill>
                  <a:schemeClr val="accent2">
                    <a:lumMod val="75000"/>
                  </a:schemeClr>
                </a:solidFill>
                <a:cs typeface="Arial" pitchFamily="34" charset="0"/>
              </a:rPr>
              <a:t>339 </a:t>
            </a:r>
            <a:r>
              <a:rPr lang="en-US" altLang="en-US" sz="1200" dirty="0">
                <a:cs typeface="Arial" pitchFamily="34" charset="0"/>
              </a:rPr>
              <a:t>completed a fidelity measure</a:t>
            </a:r>
          </a:p>
          <a:p>
            <a:pPr>
              <a:lnSpc>
                <a:spcPct val="150000"/>
              </a:lnSpc>
              <a:defRPr/>
            </a:pPr>
            <a:r>
              <a:rPr lang="en-US" altLang="en-US" sz="1200" b="1" dirty="0">
                <a:cs typeface="Arial" pitchFamily="34" charset="0"/>
              </a:rPr>
              <a:t> </a:t>
            </a:r>
            <a:r>
              <a:rPr lang="en-US" altLang="en-US" sz="1200" b="1" dirty="0">
                <a:solidFill>
                  <a:schemeClr val="accent2">
                    <a:lumMod val="75000"/>
                  </a:schemeClr>
                </a:solidFill>
                <a:cs typeface="Arial" pitchFamily="34" charset="0"/>
              </a:rPr>
              <a:t>53%</a:t>
            </a:r>
            <a:r>
              <a:rPr lang="en-US" altLang="en-US" sz="1200" b="1" dirty="0">
                <a:cs typeface="Arial" pitchFamily="34" charset="0"/>
              </a:rPr>
              <a:t> </a:t>
            </a:r>
            <a:r>
              <a:rPr lang="en-US" altLang="en-US" sz="1200" dirty="0">
                <a:cs typeface="Arial" pitchFamily="34" charset="0"/>
              </a:rPr>
              <a:t>completed a fidelity measure</a:t>
            </a:r>
            <a:endParaRPr lang="en-US" altLang="en-US" sz="1200" b="1" dirty="0">
              <a:solidFill>
                <a:schemeClr val="accent2">
                  <a:lumMod val="75000"/>
                </a:schemeClr>
              </a:solidFill>
              <a:cs typeface="Arial" pitchFamily="34" charset="0"/>
            </a:endParaRPr>
          </a:p>
          <a:p>
            <a:pPr>
              <a:lnSpc>
                <a:spcPct val="150000"/>
              </a:lnSpc>
              <a:defRPr/>
            </a:pPr>
            <a:r>
              <a:rPr lang="en-US" altLang="en-US" sz="1200" b="1" dirty="0">
                <a:cs typeface="Arial" pitchFamily="34" charset="0"/>
              </a:rPr>
              <a:t> </a:t>
            </a:r>
            <a:r>
              <a:rPr lang="en-US" altLang="en-US" sz="1200" b="1" dirty="0">
                <a:solidFill>
                  <a:schemeClr val="accent2">
                    <a:lumMod val="75000"/>
                  </a:schemeClr>
                </a:solidFill>
                <a:cs typeface="Arial" pitchFamily="34" charset="0"/>
              </a:rPr>
              <a:t>69 </a:t>
            </a:r>
            <a:r>
              <a:rPr lang="en-US" altLang="en-US" sz="1200" dirty="0">
                <a:cs typeface="Arial" pitchFamily="34" charset="0"/>
              </a:rPr>
              <a:t>non-cohort trained schools completed a TFI</a:t>
            </a:r>
          </a:p>
          <a:p>
            <a:pPr>
              <a:lnSpc>
                <a:spcPct val="150000"/>
              </a:lnSpc>
              <a:spcBef>
                <a:spcPts val="0"/>
              </a:spcBef>
              <a:defRPr/>
            </a:pPr>
            <a:r>
              <a:rPr lang="en-US" sz="1200" b="1" dirty="0">
                <a:cs typeface="Arial" pitchFamily="34" charset="0"/>
              </a:rPr>
              <a:t> </a:t>
            </a:r>
            <a:r>
              <a:rPr lang="en-US" sz="1200" b="1" i="1" dirty="0">
                <a:solidFill>
                  <a:srgbClr val="C0504D">
                    <a:lumMod val="75000"/>
                  </a:srgbClr>
                </a:solidFill>
                <a:cs typeface="Arial" pitchFamily="34" charset="0"/>
              </a:rPr>
              <a:t>100%</a:t>
            </a:r>
            <a:r>
              <a:rPr lang="en-US" altLang="en-US" sz="1200" b="1" i="1" dirty="0">
                <a:solidFill>
                  <a:srgbClr val="C0504D">
                    <a:lumMod val="75000"/>
                  </a:srgbClr>
                </a:solidFill>
                <a:cs typeface="Arial" pitchFamily="34" charset="0"/>
              </a:rPr>
              <a:t> </a:t>
            </a:r>
            <a:r>
              <a:rPr lang="en-US" altLang="en-US" sz="1200" b="1" i="1" dirty="0">
                <a:solidFill>
                  <a:prstClr val="black"/>
                </a:solidFill>
                <a:cs typeface="Arial" pitchFamily="34" charset="0"/>
              </a:rPr>
              <a:t>DOABLE to measure and sustain PBIS after training is completed!!!</a:t>
            </a:r>
            <a:endParaRPr lang="en-US" sz="800" b="1" i="1" dirty="0">
              <a:solidFill>
                <a:schemeClr val="accent2">
                  <a:lumMod val="75000"/>
                </a:schemeClr>
              </a:solidFill>
            </a:endParaRPr>
          </a:p>
          <a:p>
            <a:pPr>
              <a:lnSpc>
                <a:spcPct val="150000"/>
              </a:lnSpc>
              <a:defRPr/>
            </a:pPr>
            <a:endParaRPr lang="en-US" altLang="en-US" sz="1200" dirty="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17</a:t>
            </a:fld>
            <a:endParaRPr lang="en-US"/>
          </a:p>
        </p:txBody>
      </p:sp>
    </p:spTree>
    <p:extLst>
      <p:ext uri="{BB962C8B-B14F-4D97-AF65-F5344CB8AC3E}">
        <p14:creationId xmlns:p14="http://schemas.microsoft.com/office/powerpoint/2010/main" val="331096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and examples from the Forum</a:t>
            </a:r>
            <a:r>
              <a:rPr lang="en-US" baseline="0" dirty="0"/>
              <a:t> even if you cannot attend in person</a:t>
            </a:r>
          </a:p>
          <a:p>
            <a:r>
              <a:rPr lang="en-US" baseline="0" dirty="0"/>
              <a:t>Power points are listed and contacts are listed in presentations </a:t>
            </a:r>
          </a:p>
          <a:p>
            <a:r>
              <a:rPr lang="en-US" baseline="0" dirty="0"/>
              <a:t>Great resource!</a:t>
            </a:r>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19</a:t>
            </a:fld>
            <a:endParaRPr lang="en-US"/>
          </a:p>
        </p:txBody>
      </p:sp>
    </p:spTree>
    <p:extLst>
      <p:ext uri="{BB962C8B-B14F-4D97-AF65-F5344CB8AC3E}">
        <p14:creationId xmlns:p14="http://schemas.microsoft.com/office/powerpoint/2010/main" val="170488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list of the strands that part of the Forum with a link to the introductions. </a:t>
            </a:r>
          </a:p>
          <a:p>
            <a:r>
              <a:rPr lang="en-US" baseline="0" dirty="0"/>
              <a:t>Preview of strands that were covered with resources and videos</a:t>
            </a:r>
          </a:p>
        </p:txBody>
      </p:sp>
      <p:sp>
        <p:nvSpPr>
          <p:cNvPr id="4" name="Slide Number Placeholder 3"/>
          <p:cNvSpPr>
            <a:spLocks noGrp="1"/>
          </p:cNvSpPr>
          <p:nvPr>
            <p:ph type="sldNum" sz="quarter" idx="10"/>
          </p:nvPr>
        </p:nvSpPr>
        <p:spPr/>
        <p:txBody>
          <a:bodyPr/>
          <a:lstStyle/>
          <a:p>
            <a:fld id="{8C6B5EEB-8B78-4E9B-BF60-7CC560134C50}" type="slidenum">
              <a:rPr lang="en-US" smtClean="0"/>
              <a:t>20</a:t>
            </a:fld>
            <a:endParaRPr lang="en-US"/>
          </a:p>
        </p:txBody>
      </p:sp>
    </p:spTree>
    <p:extLst>
      <p:ext uri="{BB962C8B-B14F-4D97-AF65-F5344CB8AC3E}">
        <p14:creationId xmlns:p14="http://schemas.microsoft.com/office/powerpoint/2010/main" val="47705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to support the way it works – positive specific feedback</a:t>
            </a:r>
          </a:p>
          <a:p>
            <a:r>
              <a:rPr lang="en-US" dirty="0"/>
              <a:t>Not quite ready for Apple IOS </a:t>
            </a:r>
          </a:p>
          <a:p>
            <a:endParaRPr lang="en-US" dirty="0"/>
          </a:p>
          <a:p>
            <a:r>
              <a:rPr lang="en-US" dirty="0"/>
              <a:t>UPDATE to main page</a:t>
            </a:r>
            <a:r>
              <a:rPr lang="en-US" baseline="0" dirty="0"/>
              <a:t> and add link </a:t>
            </a:r>
            <a:endParaRPr lang="en-US" dirty="0"/>
          </a:p>
        </p:txBody>
      </p:sp>
      <p:sp>
        <p:nvSpPr>
          <p:cNvPr id="4" name="Slide Number Placeholder 3"/>
          <p:cNvSpPr>
            <a:spLocks noGrp="1"/>
          </p:cNvSpPr>
          <p:nvPr>
            <p:ph type="sldNum" sz="quarter" idx="5"/>
          </p:nvPr>
        </p:nvSpPr>
        <p:spPr/>
        <p:txBody>
          <a:bodyPr/>
          <a:lstStyle/>
          <a:p>
            <a:pPr marL="0" marR="0" lvl="0" indent="0" algn="r" defTabSz="966696" rtl="0" eaLnBrk="1" fontAlgn="base" latinLnBrk="0" hangingPunct="1">
              <a:lnSpc>
                <a:spcPct val="100000"/>
              </a:lnSpc>
              <a:spcBef>
                <a:spcPct val="0"/>
              </a:spcBef>
              <a:spcAft>
                <a:spcPct val="0"/>
              </a:spcAft>
              <a:buClrTx/>
              <a:buSzTx/>
              <a:buFontTx/>
              <a:buNone/>
              <a:tabLst/>
              <a:defRPr/>
            </a:pPr>
            <a:fld id="{B20B5407-ADA9-4964-A34E-E0501CBD2C64}"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6696"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68097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22</a:t>
            </a:fld>
            <a:endParaRPr lang="en-US"/>
          </a:p>
        </p:txBody>
      </p:sp>
    </p:spTree>
    <p:extLst>
      <p:ext uri="{BB962C8B-B14F-4D97-AF65-F5344CB8AC3E}">
        <p14:creationId xmlns:p14="http://schemas.microsoft.com/office/powerpoint/2010/main" val="67143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23</a:t>
            </a:fld>
            <a:endParaRPr lang="en-US"/>
          </a:p>
        </p:txBody>
      </p:sp>
    </p:spTree>
    <p:extLst>
      <p:ext uri="{BB962C8B-B14F-4D97-AF65-F5344CB8AC3E}">
        <p14:creationId xmlns:p14="http://schemas.microsoft.com/office/powerpoint/2010/main" val="162646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24</a:t>
            </a:fld>
            <a:endParaRPr lang="en-US"/>
          </a:p>
        </p:txBody>
      </p:sp>
    </p:spTree>
    <p:extLst>
      <p:ext uri="{BB962C8B-B14F-4D97-AF65-F5344CB8AC3E}">
        <p14:creationId xmlns:p14="http://schemas.microsoft.com/office/powerpoint/2010/main" val="399052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SWIS facilitator trainings</a:t>
            </a:r>
            <a:r>
              <a:rPr lang="en-US" baseline="0" dirty="0"/>
              <a:t> in the Metro and in the North with dates yet to be determined. South already held a training </a:t>
            </a:r>
          </a:p>
          <a:p>
            <a:endParaRPr lang="en-US" baseline="0" dirty="0"/>
          </a:p>
          <a:p>
            <a:r>
              <a:rPr lang="en-US" sz="1200" kern="1200" dirty="0">
                <a:solidFill>
                  <a:schemeClr val="tx1"/>
                </a:solidFill>
                <a:effectLst/>
                <a:latin typeface="+mn-lt"/>
                <a:ea typeface="+mn-ea"/>
                <a:cs typeface="+mn-cs"/>
              </a:rPr>
              <a:t>Through SWIS, school staff enter office discipline referrals online. The data are summarized to provide information about individual students, groups of students, or the entire student body over any time period.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reports available within SWIS allow teams to do </a:t>
            </a:r>
            <a:r>
              <a:rPr lang="en-US" sz="1200" kern="1200" dirty="0">
                <a:solidFill>
                  <a:srgbClr val="FFFF00"/>
                </a:solidFill>
                <a:effectLst/>
                <a:latin typeface="+mn-lt"/>
                <a:ea typeface="+mn-ea"/>
                <a:cs typeface="+mn-cs"/>
              </a:rPr>
              <a:t>precision problem-solving</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Review school-wide referral patterns:</a:t>
            </a:r>
            <a:r>
              <a:rPr lang="en-US" sz="1200" kern="1200" dirty="0">
                <a:solidFill>
                  <a:schemeClr val="tx1"/>
                </a:solidFill>
                <a:effectLst/>
                <a:latin typeface="+mn-lt"/>
                <a:ea typeface="+mn-ea"/>
                <a:cs typeface="+mn-cs"/>
              </a:rPr>
              <a:t> The five basic reports in SWIS frame the context within which problem behaviors occur at school helping teams to answer these questions:</a:t>
            </a:r>
          </a:p>
          <a:p>
            <a:pPr lvl="1"/>
            <a:r>
              <a:rPr lang="en-US" sz="1200" kern="1200" dirty="0">
                <a:solidFill>
                  <a:schemeClr val="tx1"/>
                </a:solidFill>
                <a:effectLst/>
                <a:latin typeface="+mn-lt"/>
                <a:ea typeface="+mn-ea"/>
                <a:cs typeface="+mn-cs"/>
              </a:rPr>
              <a:t>How often do referrals occur?</a:t>
            </a:r>
          </a:p>
          <a:p>
            <a:pPr lvl="1"/>
            <a:r>
              <a:rPr lang="en-US" sz="1200" kern="1200" dirty="0">
                <a:solidFill>
                  <a:schemeClr val="tx1"/>
                </a:solidFill>
                <a:effectLst/>
                <a:latin typeface="+mn-lt"/>
                <a:ea typeface="+mn-ea"/>
                <a:cs typeface="+mn-cs"/>
              </a:rPr>
              <a:t>What problem behaviors occur most frequently in our building?</a:t>
            </a:r>
          </a:p>
          <a:p>
            <a:pPr lvl="1"/>
            <a:r>
              <a:rPr lang="en-US" sz="1200" kern="1200" dirty="0">
                <a:solidFill>
                  <a:schemeClr val="tx1"/>
                </a:solidFill>
                <a:effectLst/>
                <a:latin typeface="+mn-lt"/>
                <a:ea typeface="+mn-ea"/>
                <a:cs typeface="+mn-cs"/>
              </a:rPr>
              <a:t>Where are problem behaviors most likely to occur?</a:t>
            </a:r>
          </a:p>
          <a:p>
            <a:pPr lvl="1"/>
            <a:r>
              <a:rPr lang="en-US" sz="1200" kern="1200" dirty="0">
                <a:solidFill>
                  <a:schemeClr val="tx1"/>
                </a:solidFill>
                <a:effectLst/>
                <a:latin typeface="+mn-lt"/>
                <a:ea typeface="+mn-ea"/>
                <a:cs typeface="+mn-cs"/>
              </a:rPr>
              <a:t>When are problem behaviors most likely to occur?</a:t>
            </a:r>
          </a:p>
          <a:p>
            <a:pPr lvl="1"/>
            <a:r>
              <a:rPr lang="en-US" sz="1200" kern="1200" dirty="0">
                <a:solidFill>
                  <a:schemeClr val="tx1"/>
                </a:solidFill>
                <a:effectLst/>
                <a:latin typeface="+mn-lt"/>
                <a:ea typeface="+mn-ea"/>
                <a:cs typeface="+mn-cs"/>
              </a:rPr>
              <a:t>Which students are involved in referrals?</a:t>
            </a:r>
          </a:p>
          <a:p>
            <a:r>
              <a:rPr lang="en-US" sz="1200" b="1" kern="1200" dirty="0">
                <a:solidFill>
                  <a:schemeClr val="tx1"/>
                </a:solidFill>
                <a:effectLst/>
                <a:latin typeface="+mn-lt"/>
                <a:ea typeface="+mn-ea"/>
                <a:cs typeface="+mn-cs"/>
              </a:rPr>
              <a:t>Define behavior patterns in greater detail:</a:t>
            </a:r>
            <a:r>
              <a:rPr lang="en-US" sz="1200" kern="1200" dirty="0">
                <a:solidFill>
                  <a:schemeClr val="tx1"/>
                </a:solidFill>
                <a:effectLst/>
                <a:latin typeface="+mn-lt"/>
                <a:ea typeface="+mn-ea"/>
                <a:cs typeface="+mn-cs"/>
              </a:rPr>
              <a:t> Eight other reports allow teams to dive into the data, getting more detailed information about specific questions related to the overall school-wide patterns. Using these reports, teams can look at disproportionality by ethnicity, detailed information about individual students’ referral patterns and year-end reports to guide action planning for the upcoming school year.</a:t>
            </a:r>
          </a:p>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25</a:t>
            </a:fld>
            <a:endParaRPr lang="en-US"/>
          </a:p>
        </p:txBody>
      </p:sp>
    </p:spTree>
    <p:extLst>
      <p:ext uri="{BB962C8B-B14F-4D97-AF65-F5344CB8AC3E}">
        <p14:creationId xmlns:p14="http://schemas.microsoft.com/office/powerpoint/2010/main" val="129209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Unique opportunity outside of school teams</a:t>
            </a:r>
            <a:r>
              <a:rPr lang="en-US" baseline="0" dirty="0"/>
              <a:t> to see other facilities that are doing Positive behavior supports across the life-span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6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28</a:t>
            </a:fld>
            <a:endParaRPr lang="en-US"/>
          </a:p>
        </p:txBody>
      </p:sp>
    </p:spTree>
    <p:extLst>
      <p:ext uri="{BB962C8B-B14F-4D97-AF65-F5344CB8AC3E}">
        <p14:creationId xmlns:p14="http://schemas.microsoft.com/office/powerpoint/2010/main" val="361867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saw in the bicycle analogy is focused in our</a:t>
            </a:r>
            <a:r>
              <a:rPr lang="en-US" baseline="0" dirty="0"/>
              <a:t> MN state statute</a:t>
            </a:r>
          </a:p>
          <a:p>
            <a:r>
              <a:rPr lang="en-US" baseline="0" dirty="0"/>
              <a:t>6 core points are what you have been trained over in the past 7 days</a:t>
            </a:r>
          </a:p>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4</a:t>
            </a:fld>
            <a:endParaRPr lang="en-US"/>
          </a:p>
        </p:txBody>
      </p:sp>
    </p:spTree>
    <p:extLst>
      <p:ext uri="{BB962C8B-B14F-4D97-AF65-F5344CB8AC3E}">
        <p14:creationId xmlns:p14="http://schemas.microsoft.com/office/powerpoint/2010/main" val="265418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29</a:t>
            </a:fld>
            <a:endParaRPr lang="en-US"/>
          </a:p>
        </p:txBody>
      </p:sp>
    </p:spTree>
    <p:extLst>
      <p:ext uri="{BB962C8B-B14F-4D97-AF65-F5344CB8AC3E}">
        <p14:creationId xmlns:p14="http://schemas.microsoft.com/office/powerpoint/2010/main" val="380732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30</a:t>
            </a:fld>
            <a:endParaRPr lang="en-US"/>
          </a:p>
        </p:txBody>
      </p:sp>
    </p:spTree>
    <p:extLst>
      <p:ext uri="{BB962C8B-B14F-4D97-AF65-F5344CB8AC3E}">
        <p14:creationId xmlns:p14="http://schemas.microsoft.com/office/powerpoint/2010/main" val="1148699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B5EEB-8B78-4E9B-BF60-7CC560134C50}" type="slidenum">
              <a:rPr lang="en-US" smtClean="0"/>
              <a:t>31</a:t>
            </a:fld>
            <a:endParaRPr lang="en-US"/>
          </a:p>
        </p:txBody>
      </p:sp>
    </p:spTree>
    <p:extLst>
      <p:ext uri="{BB962C8B-B14F-4D97-AF65-F5344CB8AC3E}">
        <p14:creationId xmlns:p14="http://schemas.microsoft.com/office/powerpoint/2010/main" val="319896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bike to the statute – this is what it looks</a:t>
            </a:r>
            <a:r>
              <a:rPr lang="en-US" baseline="0" dirty="0"/>
              <a:t> like with MN examples. </a:t>
            </a:r>
            <a:r>
              <a:rPr lang="en-US" dirty="0"/>
              <a:t> </a:t>
            </a:r>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dirty="0"/>
          </a:p>
        </p:txBody>
      </p:sp>
    </p:spTree>
    <p:extLst>
      <p:ext uri="{BB962C8B-B14F-4D97-AF65-F5344CB8AC3E}">
        <p14:creationId xmlns:p14="http://schemas.microsoft.com/office/powerpoint/2010/main" val="427966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Cook (school psychology) specializes in school-based mental health, investigating practices that facilitate the implementation of a multi-tiered system of support (MTSS). His research focuses on helping practitioners (teachers, administrators, mental health providers) improve the delivery of school-based services to youth in schools, as demonstrated by a range of improved outcomes, including gains in academic achievement, improvements in social-emotional functioning, reductions in punitive disciplinary practices, and remediation of disparities for minority youth.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7310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a:ln>
                  <a:noFill/>
                </a:ln>
                <a:solidFill>
                  <a:srgbClr val="003865"/>
                </a:solidFill>
                <a:effectLst/>
                <a:uLnTx/>
                <a:uFillTx/>
                <a:latin typeface="Calibri"/>
                <a:ea typeface="+mn-ea"/>
                <a:cs typeface="+mn-cs"/>
              </a:rPr>
              <a:t>As hypothesized, this experimental study found that classrooms in which teachers received training and support to use the PGD strategy were associated with diminished Disruptive Behavior (DB) and greater academic engaged time (AET) than those in the attention control</a:t>
            </a:r>
          </a:p>
          <a:p>
            <a:pPr marL="685800" marR="0" lvl="1"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800" b="0" i="0" u="none" strike="noStrike" kern="1200" cap="none" spc="0" normalizeH="0" baseline="0" noProof="0">
                <a:ln>
                  <a:noFill/>
                </a:ln>
                <a:solidFill>
                  <a:srgbClr val="003865"/>
                </a:solidFill>
                <a:effectLst/>
                <a:uLnTx/>
                <a:uFillTx/>
                <a:latin typeface="Calibri"/>
                <a:ea typeface="+mn-ea"/>
                <a:cs typeface="+mn-cs"/>
              </a:rPr>
              <a:t>Extra 12 min of on-task behavior per instructional hour or an additional hour of engagement over the course of a 5-hr instructional day</a:t>
            </a:r>
          </a:p>
          <a:p>
            <a:pPr marL="685800" marR="0" lvl="1" indent="-228600" algn="l" defTabSz="914400" rtl="0" eaLnBrk="1" fontAlgn="auto" latinLnBrk="0" hangingPunct="1">
              <a:lnSpc>
                <a:spcPct val="100000"/>
              </a:lnSpc>
              <a:spcBef>
                <a:spcPts val="500"/>
              </a:spcBef>
              <a:spcAft>
                <a:spcPts val="1000"/>
              </a:spcAft>
              <a:buClr>
                <a:srgbClr val="003865"/>
              </a:buClr>
              <a:buSzTx/>
              <a:buFont typeface="Arial" panose="020B0604020202020204" pitchFamily="34" charset="0"/>
              <a:buChar char="•"/>
              <a:tabLst/>
              <a:defRPr/>
            </a:pPr>
            <a:r>
              <a:rPr kumimoji="0" lang="en-US" sz="1800" b="0" i="0" u="none" strike="noStrike" kern="1200" cap="none" spc="0" normalizeH="0" baseline="0" noProof="0">
                <a:ln>
                  <a:noFill/>
                </a:ln>
                <a:solidFill>
                  <a:srgbClr val="003865"/>
                </a:solidFill>
                <a:effectLst/>
                <a:uLnTx/>
                <a:uFillTx/>
                <a:latin typeface="Calibri"/>
                <a:ea typeface="+mn-ea"/>
                <a:cs typeface="+mn-cs"/>
              </a:rPr>
              <a:t>On a larger scale, use of the PGD strategy could potentially result in gains of several more hours of additional academic engagement over the course of the academic year, which could produce significant improvements in actual academic achievement</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a:ln>
                  <a:noFill/>
                </a:ln>
                <a:solidFill>
                  <a:srgbClr val="003865"/>
                </a:solidFill>
                <a:effectLst/>
                <a:uLnTx/>
                <a:uFillTx/>
                <a:latin typeface="Calibri"/>
                <a:ea typeface="+mn-ea"/>
                <a:cs typeface="+mn-cs"/>
              </a:rPr>
              <a:t>PGD may serve to enhance teacher–student relationships, thereby creating a more positive classroom climate for all</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100" b="0" i="0" u="none" strike="noStrike" kern="1200" cap="none" spc="0" normalizeH="0" baseline="0" noProof="0">
                <a:ln>
                  <a:noFill/>
                </a:ln>
                <a:solidFill>
                  <a:srgbClr val="003865"/>
                </a:solidFill>
                <a:effectLst/>
                <a:uLnTx/>
                <a:uFillTx/>
                <a:latin typeface="Calibri"/>
                <a:ea typeface="+mn-ea"/>
                <a:cs typeface="+mn-cs"/>
              </a:rPr>
              <a:t>In addition, preservice preparation programs should consider providing training on evidence-based behavior management strategies, such as the PGD, that are relatively quick, easy to implement, and effective.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215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1123950" y="682625"/>
            <a:ext cx="4559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80839" y="4331541"/>
            <a:ext cx="5446716" cy="4103565"/>
          </a:xfrm>
          <a:prstGeom prst="rect">
            <a:avLst/>
          </a:prstGeom>
          <a:noFill/>
          <a:ln>
            <a:noFill/>
          </a:ln>
        </p:spPr>
        <p:txBody>
          <a:bodyPr spcFirstLastPara="1" wrap="square" lIns="90987" tIns="45481" rIns="90987" bIns="45481" anchor="t" anchorCtr="0">
            <a:noAutofit/>
          </a:bodyPr>
          <a:lstStyle/>
          <a:p>
            <a:pPr marL="0" lvl="1">
              <a:buClr>
                <a:schemeClr val="dk1"/>
              </a:buClr>
              <a:buSzPts val="1600"/>
            </a:pPr>
            <a:endParaRPr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856515" y="8661500"/>
            <a:ext cx="2950305" cy="455951"/>
          </a:xfrm>
          <a:prstGeom prst="rect">
            <a:avLst/>
          </a:prstGeom>
          <a:noFill/>
          <a:ln>
            <a:noFill/>
          </a:ln>
        </p:spPr>
        <p:txBody>
          <a:bodyPr spcFirstLastPara="1" wrap="square" lIns="90987" tIns="45481" rIns="90987" bIns="45481" anchor="b" anchorCtr="0">
            <a:noAutofit/>
          </a:bodyPr>
          <a:lstStyle/>
          <a:p>
            <a:pPr marL="0" marR="0" lvl="0" indent="0" algn="r" defTabSz="910016"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0016"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315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KM keynote at the implementers forum –really a great analogy-once</a:t>
            </a:r>
            <a:r>
              <a:rPr lang="en-US" baseline="0" dirty="0"/>
              <a:t> you learn how to ride a bike you never fit-taking the training wheels off</a:t>
            </a:r>
            <a:r>
              <a:rPr lang="en-US" dirty="0"/>
              <a:t> </a:t>
            </a:r>
          </a:p>
          <a:p>
            <a:r>
              <a:rPr lang="en-US" baseline="0" noProof="0" dirty="0"/>
              <a:t>This is about the analogy of the bike and the MN statute.  Number  6 in statute is using a team-based approach to support effective implementation , monitor progress, and evaluate outcomes. </a:t>
            </a:r>
            <a:endParaRPr lang="en-US" baseline="0" dirty="0"/>
          </a:p>
          <a:p>
            <a:endParaRPr lang="en-US" baseline="0" dirty="0"/>
          </a:p>
          <a:p>
            <a:r>
              <a:rPr lang="en-US" sz="1200" kern="1200" dirty="0">
                <a:solidFill>
                  <a:schemeClr val="tx1"/>
                </a:solidFill>
                <a:effectLst/>
                <a:latin typeface="+mn-lt"/>
                <a:ea typeface="+mn-ea"/>
                <a:cs typeface="+mn-cs"/>
              </a:rPr>
              <a:t>Bike frame = PBIS as framework</a:t>
            </a:r>
          </a:p>
          <a:p>
            <a:r>
              <a:rPr lang="en-US" sz="1200" kern="1200" dirty="0">
                <a:solidFill>
                  <a:schemeClr val="tx1"/>
                </a:solidFill>
                <a:effectLst/>
                <a:latin typeface="+mn-lt"/>
                <a:ea typeface="+mn-ea"/>
                <a:cs typeface="+mn-cs"/>
              </a:rPr>
              <a:t>Seat= school team sits in drivers seat</a:t>
            </a:r>
          </a:p>
          <a:p>
            <a:r>
              <a:rPr lang="en-US" sz="1200" kern="1200" dirty="0">
                <a:solidFill>
                  <a:schemeClr val="tx1"/>
                </a:solidFill>
                <a:effectLst/>
                <a:latin typeface="+mn-lt"/>
                <a:ea typeface="+mn-ea"/>
                <a:cs typeface="+mn-cs"/>
              </a:rPr>
              <a:t>Steering= coaches make adjustments along the way</a:t>
            </a:r>
          </a:p>
          <a:p>
            <a:r>
              <a:rPr lang="en-US" sz="1200" kern="1200" dirty="0">
                <a:solidFill>
                  <a:schemeClr val="tx1"/>
                </a:solidFill>
                <a:effectLst/>
                <a:latin typeface="+mn-lt"/>
                <a:ea typeface="+mn-ea"/>
                <a:cs typeface="+mn-cs"/>
              </a:rPr>
              <a:t>Gears/derailleur= principal controls resources (changes gears)</a:t>
            </a:r>
          </a:p>
          <a:p>
            <a:r>
              <a:rPr lang="en-US" sz="1200" kern="1200" dirty="0">
                <a:solidFill>
                  <a:schemeClr val="tx1"/>
                </a:solidFill>
                <a:effectLst/>
                <a:latin typeface="+mn-lt"/>
                <a:ea typeface="+mn-ea"/>
                <a:cs typeface="+mn-cs"/>
              </a:rPr>
              <a:t>Pedals= implementation is what powers the work</a:t>
            </a:r>
          </a:p>
          <a:p>
            <a:r>
              <a:rPr lang="en-US" sz="1200" kern="1200" dirty="0">
                <a:solidFill>
                  <a:schemeClr val="tx1"/>
                </a:solidFill>
                <a:effectLst/>
                <a:latin typeface="+mn-lt"/>
                <a:ea typeface="+mn-ea"/>
                <a:cs typeface="+mn-cs"/>
              </a:rPr>
              <a:t>Wheel= evidence based practice (can be different types of wheels)</a:t>
            </a:r>
          </a:p>
          <a:p>
            <a:r>
              <a:rPr lang="en-US" sz="1200" kern="1200" dirty="0">
                <a:solidFill>
                  <a:schemeClr val="tx1"/>
                </a:solidFill>
                <a:effectLst/>
                <a:latin typeface="+mn-lt"/>
                <a:ea typeface="+mn-ea"/>
                <a:cs typeface="+mn-cs"/>
              </a:rPr>
              <a:t>Map= data is what lets you know where your heading</a:t>
            </a:r>
          </a:p>
          <a:p>
            <a:endParaRPr lang="en-US" baseline="0" dirty="0"/>
          </a:p>
        </p:txBody>
      </p:sp>
      <p:sp>
        <p:nvSpPr>
          <p:cNvPr id="4" name="Slide Number Placeholder 3"/>
          <p:cNvSpPr>
            <a:spLocks noGrp="1"/>
          </p:cNvSpPr>
          <p:nvPr>
            <p:ph type="sldNum" sz="quarter" idx="10"/>
          </p:nvPr>
        </p:nvSpPr>
        <p:spPr/>
        <p:txBody>
          <a:bodyPr/>
          <a:lstStyle/>
          <a:p>
            <a:fld id="{8C6B5EEB-8B78-4E9B-BF60-7CC560134C50}" type="slidenum">
              <a:rPr lang="en-US" smtClean="0"/>
              <a:t>9</a:t>
            </a:fld>
            <a:endParaRPr lang="en-US"/>
          </a:p>
        </p:txBody>
      </p:sp>
    </p:spTree>
    <p:extLst>
      <p:ext uri="{BB962C8B-B14F-4D97-AF65-F5344CB8AC3E}">
        <p14:creationId xmlns:p14="http://schemas.microsoft.com/office/powerpoint/2010/main" val="17098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1123950" y="682625"/>
            <a:ext cx="4559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680839" y="4331541"/>
            <a:ext cx="5446716" cy="4103565"/>
          </a:xfrm>
          <a:prstGeom prst="rect">
            <a:avLst/>
          </a:prstGeom>
          <a:noFill/>
          <a:ln>
            <a:noFill/>
          </a:ln>
        </p:spPr>
        <p:txBody>
          <a:bodyPr spcFirstLastPara="1" wrap="square" lIns="90987" tIns="45481" rIns="90987" bIns="45481" anchor="t" anchorCtr="0">
            <a:noAutofit/>
          </a:bodyPr>
          <a:lstStyle/>
          <a:p>
            <a:pPr marL="0" lvl="1">
              <a:buClr>
                <a:schemeClr val="dk1"/>
              </a:buClr>
              <a:buSzPts val="1600"/>
            </a:pPr>
            <a:r>
              <a:rPr lang="en-US" dirty="0">
                <a:solidFill>
                  <a:schemeClr val="dk1"/>
                </a:solidFill>
                <a:latin typeface="Calibri"/>
                <a:ea typeface="Calibri"/>
                <a:cs typeface="Calibri"/>
                <a:sym typeface="Calibri"/>
              </a:rPr>
              <a:t>Note that</a:t>
            </a:r>
            <a:r>
              <a:rPr lang="en-US" baseline="0" dirty="0">
                <a:solidFill>
                  <a:schemeClr val="dk1"/>
                </a:solidFill>
                <a:latin typeface="Calibri"/>
                <a:ea typeface="Calibri"/>
                <a:cs typeface="Calibri"/>
                <a:sym typeface="Calibri"/>
              </a:rPr>
              <a:t> there is only 1 training wheel on,. Almost ready to ride on their own but there are still supports available.</a:t>
            </a:r>
            <a:endParaRPr dirty="0">
              <a:solidFill>
                <a:schemeClr val="dk1"/>
              </a:solidFill>
              <a:latin typeface="Calibri"/>
              <a:ea typeface="Calibri"/>
              <a:cs typeface="Calibri"/>
              <a:sym typeface="Calibri"/>
            </a:endParaRPr>
          </a:p>
        </p:txBody>
      </p:sp>
      <p:sp>
        <p:nvSpPr>
          <p:cNvPr id="431" name="Google Shape;431;p14:notes"/>
          <p:cNvSpPr txBox="1">
            <a:spLocks noGrp="1"/>
          </p:cNvSpPr>
          <p:nvPr>
            <p:ph type="sldNum" idx="12"/>
          </p:nvPr>
        </p:nvSpPr>
        <p:spPr>
          <a:xfrm>
            <a:off x="3856515" y="8661500"/>
            <a:ext cx="2950305" cy="455951"/>
          </a:xfrm>
          <a:prstGeom prst="rect">
            <a:avLst/>
          </a:prstGeom>
          <a:noFill/>
          <a:ln>
            <a:noFill/>
          </a:ln>
        </p:spPr>
        <p:txBody>
          <a:bodyPr spcFirstLastPara="1" wrap="square" lIns="90987" tIns="45481" rIns="90987" bIns="45481" anchor="b" anchorCtr="0">
            <a:noAutofit/>
          </a:bodyPr>
          <a:lstStyle/>
          <a:p>
            <a:pPr marL="0" marR="0" lvl="0" indent="0" algn="r" defTabSz="910016"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0016"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1737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This slide speaks</a:t>
            </a:r>
            <a:r>
              <a:rPr lang="en-US" baseline="0" noProof="0" dirty="0"/>
              <a:t> to sustainability. The TFI has been available now for 5 years and this is a quick look at how schools are using the TFI to measure fidelity of implementation across the Tiers. As emphasized in training it is important not to lose sight of fidelity of Tier 1 so that it is strong to support Tier 2 and 3.  Number one factor in sustainability is Team Sharing of Data! </a:t>
            </a:r>
            <a:endParaRPr lang="en-US" noProof="0" dirty="0"/>
          </a:p>
          <a:p>
            <a:endParaRPr lang="fr-FR" dirty="0"/>
          </a:p>
          <a:p>
            <a:r>
              <a:rPr lang="fr-FR" dirty="0" err="1"/>
              <a:t>Year</a:t>
            </a:r>
            <a:r>
              <a:rPr lang="fr-FR" dirty="0"/>
              <a:t> 1	T1 ave=	77.4%	T2 ave =	64.5%	T3 ave=	61.8%	n=	148</a:t>
            </a:r>
          </a:p>
          <a:p>
            <a:r>
              <a:rPr lang="fr-FR" dirty="0" err="1"/>
              <a:t>Year</a:t>
            </a:r>
            <a:r>
              <a:rPr lang="fr-FR" dirty="0"/>
              <a:t> 2	T1 ave=	79.2%	T2 ave =	73.5%	T3 ave=	69.5%	n=	148</a:t>
            </a:r>
          </a:p>
          <a:p>
            <a:r>
              <a:rPr lang="fr-FR" dirty="0" err="1"/>
              <a:t>Year</a:t>
            </a:r>
            <a:r>
              <a:rPr lang="fr-FR" dirty="0"/>
              <a:t> 3	T1 ave=	82.5%	T2 ave =	78.4%	T3 ave=	76.9%	n=	80</a:t>
            </a:r>
          </a:p>
          <a:p>
            <a:r>
              <a:rPr lang="fr-FR" dirty="0" err="1"/>
              <a:t>Year</a:t>
            </a:r>
            <a:r>
              <a:rPr lang="fr-FR" dirty="0"/>
              <a:t> 4	T1 ave=	85.1%	T2 ave =	82.6%	T3 ave=	79.3%	n=	21</a:t>
            </a:r>
          </a:p>
          <a:p>
            <a:r>
              <a:rPr lang="fr-FR" dirty="0" err="1"/>
              <a:t>Year</a:t>
            </a:r>
            <a:r>
              <a:rPr lang="fr-FR" dirty="0"/>
              <a:t> 5	T1 ave=	82.4%	T2 ave =	82.5%	T3 ave=	82.4%	n=	11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646834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99AAF3-A75A-4778-97D9-2BA0618F55CD}"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pic>
        <p:nvPicPr>
          <p:cNvPr id="7" name="Picture 6"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93438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13648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158054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628650" y="6356351"/>
            <a:ext cx="1018943" cy="365125"/>
          </a:xfrm>
        </p:spPr>
        <p:txBody>
          <a:bodyPr/>
          <a:lstStyle/>
          <a:p>
            <a:fld id="{66C283A4-7960-4BFD-B3A5-A2CC5BB2A473}" type="datetime1">
              <a:rPr lang="en-US" smtClean="0"/>
              <a:t>10/30/2019</a:t>
            </a:fld>
            <a:endParaRPr lang="en-US" dirty="0"/>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t>Optional Tagline Goes Here </a:t>
            </a:r>
            <a:r>
              <a:rPr lang="en-US" dirty="0">
                <a:solidFill>
                  <a:schemeClr val="accent1"/>
                </a:solidFill>
              </a:rPr>
              <a:t>|</a:t>
            </a:r>
            <a:r>
              <a:rPr lang="en-US" dirty="0"/>
              <a:t> mn.gov/dhs</a:t>
            </a:r>
          </a:p>
        </p:txBody>
      </p:sp>
      <p:sp>
        <p:nvSpPr>
          <p:cNvPr id="9" name="Slide Number Placeholder 6"/>
          <p:cNvSpPr>
            <a:spLocks noGrp="1"/>
          </p:cNvSpPr>
          <p:nvPr>
            <p:ph type="sldNum" sz="quarter" idx="12"/>
          </p:nvPr>
        </p:nvSpPr>
        <p:spPr bwMode="black">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492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10/30/2019</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ext uri="{BB962C8B-B14F-4D97-AF65-F5344CB8AC3E}">
        <p14:creationId xmlns:p14="http://schemas.microsoft.com/office/powerpoint/2010/main" val="2749776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Logo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10/30/2019</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Tree>
    <p:extLst>
      <p:ext uri="{BB962C8B-B14F-4D97-AF65-F5344CB8AC3E}">
        <p14:creationId xmlns:p14="http://schemas.microsoft.com/office/powerpoint/2010/main" val="203112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80339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10/30/2019</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077489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Boxed)">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134201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Solid Red Backgroun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10/30/2019</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ext uri="{BB962C8B-B14F-4D97-AF65-F5344CB8AC3E}">
        <p14:creationId xmlns:p14="http://schemas.microsoft.com/office/powerpoint/2010/main" val="4085585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10/30/2019</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ext uri="{BB962C8B-B14F-4D97-AF65-F5344CB8AC3E}">
        <p14:creationId xmlns:p14="http://schemas.microsoft.com/office/powerpoint/2010/main" val="117902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99AAF3-A75A-4778-97D9-2BA0618F55CD}"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dirty="0"/>
          </a:p>
        </p:txBody>
      </p:sp>
      <p:pic>
        <p:nvPicPr>
          <p:cNvPr id="9" name="Picture 8"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535688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10/30/2019</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Tree>
    <p:extLst>
      <p:ext uri="{BB962C8B-B14F-4D97-AF65-F5344CB8AC3E}">
        <p14:creationId xmlns:p14="http://schemas.microsoft.com/office/powerpoint/2010/main" val="434471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81024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10/30/2019</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1692396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education.state.mn.us</a:t>
            </a:r>
          </a:p>
        </p:txBody>
      </p:sp>
    </p:spTree>
    <p:extLst>
      <p:ext uri="{BB962C8B-B14F-4D97-AF65-F5344CB8AC3E}">
        <p14:creationId xmlns:p14="http://schemas.microsoft.com/office/powerpoint/2010/main" val="2734395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10/30/2019</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ext uri="{BB962C8B-B14F-4D97-AF65-F5344CB8AC3E}">
        <p14:creationId xmlns:p14="http://schemas.microsoft.com/office/powerpoint/2010/main" val="519625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AA17731-F269-43F7-A198-205598ECCBA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3570138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17731-F269-43F7-A198-205598ECCBA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243846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A17731-F269-43F7-A198-205598ECCBA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40668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17731-F269-43F7-A198-205598ECCBA6}"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303565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A17731-F269-43F7-A198-205598ECCBA6}"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87413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99AAF3-A75A-4778-97D9-2BA0618F55CD}"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1B7D-C029-4984-93A8-48FA0A3C668C}" type="slidenum">
              <a:rPr lang="en-US" smtClean="0"/>
              <a:t>‹#›</a:t>
            </a:fld>
            <a:endParaRPr lang="en-US"/>
          </a:p>
        </p:txBody>
      </p:sp>
      <p:pic>
        <p:nvPicPr>
          <p:cNvPr id="9" name="Picture 8"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2708407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A17731-F269-43F7-A198-205598ECCBA6}"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978561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17731-F269-43F7-A198-205598ECCBA6}"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621808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A17731-F269-43F7-A198-205598ECCBA6}"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2503765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A17731-F269-43F7-A198-205598ECCBA6}"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458476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17731-F269-43F7-A198-205598ECCBA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255713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A17731-F269-43F7-A198-205598ECCBA6}"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08F4-2684-4256-9F46-B0A6AD4D0390}" type="slidenum">
              <a:rPr lang="en-US" smtClean="0"/>
              <a:t>‹#›</a:t>
            </a:fld>
            <a:endParaRPr lang="en-US"/>
          </a:p>
        </p:txBody>
      </p:sp>
    </p:spTree>
    <p:extLst>
      <p:ext uri="{BB962C8B-B14F-4D97-AF65-F5344CB8AC3E}">
        <p14:creationId xmlns:p14="http://schemas.microsoft.com/office/powerpoint/2010/main" val="1569380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60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05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415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8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99AAF3-A75A-4778-97D9-2BA0618F55CD}"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dirty="0"/>
          </a:p>
        </p:txBody>
      </p:sp>
      <p:pic>
        <p:nvPicPr>
          <p:cNvPr id="10" name="Picture 9" descr="Minneosta PBIS (Positive Behavioral Interventions and Supports)&#10;&#10;Blue PBIS letters with 3 trees, red, gold and green" title="Logo"/>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N.IT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22717723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82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66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60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96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559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275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265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10/30/2019</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pic>
        <p:nvPicPr>
          <p:cNvPr id="8"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7857" y="2722866"/>
            <a:ext cx="2088287"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070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pic>
        <p:nvPicPr>
          <p:cNvPr id="11"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76" y="1803810"/>
            <a:ext cx="5447247" cy="723761"/>
          </a:xfrm>
          <a:prstGeom prst="rect">
            <a:avLst/>
          </a:prstGeom>
        </p:spPr>
      </p:pic>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10/30/2019</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7857" y="2722866"/>
            <a:ext cx="2088287"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777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1772998" y="152400"/>
            <a:ext cx="6742352"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05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99AAF3-A75A-4778-97D9-2BA0618F55CD}"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71B7D-C029-4984-93A8-48FA0A3C668C}" type="slidenum">
              <a:rPr lang="en-US" smtClean="0"/>
              <a:t>‹#›</a:t>
            </a:fld>
            <a:endParaRPr lang="en-US"/>
          </a:p>
        </p:txBody>
      </p:sp>
      <p:pic>
        <p:nvPicPr>
          <p:cNvPr id="12" name="Picture 11" descr="Minneosta PBIS (Positive Behavioral Interventions and Supports)&#10;&#10;Blue PBIS letters with 3 trees, red, gold and green" title="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084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1772998" y="152400"/>
            <a:ext cx="6742352"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191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hasCustomPrompt="1"/>
          </p:nvPr>
        </p:nvSpPr>
        <p:spPr>
          <a:xfrm>
            <a:off x="628650" y="1335281"/>
            <a:ext cx="7886700" cy="4841682"/>
          </a:xfrm>
          <a:solidFill>
            <a:schemeClr val="bg1"/>
          </a:solidFill>
        </p:spPr>
        <p:txBody>
          <a:bodyPr lIns="182880" tIns="91440" rIns="182880" bIns="274320" anchor="b">
            <a:normAutofit/>
          </a:bodyPr>
          <a:lstStyle>
            <a:lvl1pPr algn="l">
              <a:defRPr sz="54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10/30/2019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3710" y="155961"/>
            <a:ext cx="1525579"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150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10/30/2019</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5332" y="353699"/>
            <a:ext cx="1272261"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997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Solid -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5800" y="182880"/>
            <a:ext cx="7770114"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85800" y="1188720"/>
            <a:ext cx="7770114"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85800" y="6356351"/>
            <a:ext cx="1097280" cy="365125"/>
          </a:xfrm>
        </p:spPr>
        <p:txBody>
          <a:bodyPr/>
          <a:lstStyle/>
          <a:p>
            <a:fld id="{66C283A4-7960-4BFD-B3A5-A2CC5BB2A473}" type="datetime1">
              <a:rPr lang="en-US" smtClean="0"/>
              <a:t>10/30/2019</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t>Minnesota Department of Human Services </a:t>
            </a:r>
            <a:r>
              <a:rPr lang="en-US" dirty="0">
                <a:solidFill>
                  <a:schemeClr val="accent1"/>
                </a:solidFill>
              </a:rPr>
              <a:t>|</a:t>
            </a:r>
            <a:r>
              <a:rPr lang="en-US" dirty="0"/>
              <a:t> mn.gov/</a:t>
            </a:r>
            <a:r>
              <a:rPr lang="en-US" dirty="0" err="1"/>
              <a:t>dhs</a:t>
            </a:r>
            <a:endParaRPr lang="en-US" dirty="0"/>
          </a:p>
        </p:txBody>
      </p:sp>
      <p:sp>
        <p:nvSpPr>
          <p:cNvPr id="9" name="Slide Number Placeholder 6"/>
          <p:cNvSpPr>
            <a:spLocks noGrp="1"/>
          </p:cNvSpPr>
          <p:nvPr>
            <p:ph type="sldNum" sz="quarter" idx="12"/>
          </p:nvPr>
        </p:nvSpPr>
        <p:spPr>
          <a:xfrm>
            <a:off x="7427214" y="6356351"/>
            <a:ext cx="1028700"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227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578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4DC195EE-10E1-4329-A88B-E3143F440145}"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96088" y="-1"/>
            <a:ext cx="3747961" cy="6858001"/>
          </a:xfrm>
          <a:prstGeom prst="rect">
            <a:avLst/>
          </a:prstGeom>
        </p:spPr>
      </p:pic>
      <p:sp>
        <p:nvSpPr>
          <p:cNvPr id="8" name="Parallelogram 7"/>
          <p:cNvSpPr/>
          <p:nvPr/>
        </p:nvSpPr>
        <p:spPr>
          <a:xfrm rot="10800000" flipH="1" flipV="1">
            <a:off x="3597275" y="0"/>
            <a:ext cx="2671763" cy="6858000"/>
          </a:xfrm>
          <a:prstGeom prst="parallelogram">
            <a:avLst>
              <a:gd name="adj" fmla="val 15090"/>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charset="-128"/>
            </a:endParaRPr>
          </a:p>
        </p:txBody>
      </p:sp>
      <p:pic>
        <p:nvPicPr>
          <p:cNvPr id="9" name="Picture 9" descr="UO_Signature_4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776" y="434975"/>
            <a:ext cx="4019016" cy="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06462" y="2379058"/>
            <a:ext cx="4806515" cy="1221392"/>
          </a:xfrm>
        </p:spPr>
        <p:txBody>
          <a:bodyPr/>
          <a:lstStyle>
            <a:lvl1pPr algn="l">
              <a:defRPr sz="3600">
                <a:solidFill>
                  <a:srgbClr val="005334"/>
                </a:solidFill>
                <a:latin typeface="Arial" pitchFamily="34" charset="0"/>
                <a:cs typeface="Arial" pitchFamily="34" charset="0"/>
              </a:defRPr>
            </a:lvl1pPr>
          </a:lstStyle>
          <a:p>
            <a:r>
              <a:rPr lang="en-US"/>
              <a:t>Click to edit Master title style</a:t>
            </a:r>
            <a:endParaRPr lang="en-US" dirty="0"/>
          </a:p>
        </p:txBody>
      </p:sp>
      <p:sp>
        <p:nvSpPr>
          <p:cNvPr id="14" name="Text Placeholder 2"/>
          <p:cNvSpPr>
            <a:spLocks noGrp="1"/>
          </p:cNvSpPr>
          <p:nvPr>
            <p:ph type="body" idx="1"/>
          </p:nvPr>
        </p:nvSpPr>
        <p:spPr>
          <a:xfrm>
            <a:off x="908429" y="3942489"/>
            <a:ext cx="4812640"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0" name="Group 2"/>
          <p:cNvGrpSpPr>
            <a:grpSpLocks/>
          </p:cNvGrpSpPr>
          <p:nvPr userDrawn="1"/>
        </p:nvGrpSpPr>
        <p:grpSpPr bwMode="auto">
          <a:xfrm>
            <a:off x="0" y="0"/>
            <a:ext cx="9144000" cy="6858000"/>
            <a:chOff x="0" y="0"/>
            <a:chExt cx="5760" cy="4320"/>
          </a:xfrm>
        </p:grpSpPr>
        <p:sp>
          <p:nvSpPr>
            <p:cNvPr id="11" name="Rectangle 3"/>
            <p:cNvSpPr>
              <a:spLocks noChangeArrowheads="1"/>
            </p:cNvSpPr>
            <p:nvPr userDrawn="1"/>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12" name="Rectangle 4"/>
            <p:cNvSpPr>
              <a:spLocks noChangeArrowheads="1"/>
            </p:cNvSpPr>
            <p:nvPr userDrawn="1"/>
          </p:nvSpPr>
          <p:spPr bwMode="hidden">
            <a:xfrm>
              <a:off x="1081" y="1065"/>
              <a:ext cx="4679" cy="1596"/>
            </a:xfrm>
            <a:prstGeom prst="rect">
              <a:avLst/>
            </a:prstGeom>
            <a:solidFill>
              <a:schemeClr val="bg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grpSp>
          <p:nvGrpSpPr>
            <p:cNvPr id="13" name="Group 5"/>
            <p:cNvGrpSpPr>
              <a:grpSpLocks/>
            </p:cNvGrpSpPr>
            <p:nvPr userDrawn="1"/>
          </p:nvGrpSpPr>
          <p:grpSpPr bwMode="auto">
            <a:xfrm>
              <a:off x="0" y="672"/>
              <a:ext cx="1806" cy="1989"/>
              <a:chOff x="0" y="672"/>
              <a:chExt cx="1806" cy="1989"/>
            </a:xfrm>
          </p:grpSpPr>
          <p:sp>
            <p:nvSpPr>
              <p:cNvPr id="15"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16"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17"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18"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19"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20"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21"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22"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23"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sp>
            <p:nvSpPr>
              <p:cNvPr id="24"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fontAlgn="base">
                  <a:spcBef>
                    <a:spcPct val="0"/>
                  </a:spcBef>
                  <a:spcAft>
                    <a:spcPct val="0"/>
                  </a:spcAft>
                </a:pPr>
                <a:endParaRPr lang="en-CA" sz="2400" kern="1200">
                  <a:solidFill>
                    <a:srgbClr val="000000"/>
                  </a:solidFill>
                  <a:latin typeface="Times New Roman" pitchFamily="18" charset="0"/>
                  <a:ea typeface="+mn-ea"/>
                  <a:cs typeface="+mn-cs"/>
                </a:endParaRPr>
              </a:p>
            </p:txBody>
          </p:sp>
        </p:grpSp>
      </p:grpSp>
    </p:spTree>
    <p:extLst>
      <p:ext uri="{BB962C8B-B14F-4D97-AF65-F5344CB8AC3E}">
        <p14:creationId xmlns:p14="http://schemas.microsoft.com/office/powerpoint/2010/main" val="2760166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4248"/>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4ACBE25-4D74-47D8-91B5-4012C689FD29}"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pic>
        <p:nvPicPr>
          <p:cNvPr id="8" name="Picture 9" descr="UO_Signature_4c.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63" y="54651"/>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lvl1pPr algn="l">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85817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lgn="l" rtl="0" fontAlgn="base">
              <a:spcBef>
                <a:spcPct val="0"/>
              </a:spcBef>
              <a:spcAft>
                <a:spcPct val="0"/>
              </a:spcAft>
            </a:pPr>
            <a:endParaRPr lang="en-CA" sz="1200" kern="1200">
              <a:solidFill>
                <a:srgbClr val="000000"/>
              </a:solidFill>
              <a:latin typeface="Arial"/>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lgn="ctr" rtl="0" fontAlgn="base">
              <a:spcBef>
                <a:spcPct val="0"/>
              </a:spcBef>
              <a:spcAft>
                <a:spcPct val="0"/>
              </a:spcAft>
            </a:pPr>
            <a:endParaRPr lang="en-CA" sz="12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39716FD-E57F-4166-84C5-7362EBFBFAEB}"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1655494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6EFA183-B21F-4C16-A867-7461A61905B2}"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1383528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lgn="l" rtl="0" fontAlgn="base">
              <a:spcBef>
                <a:spcPct val="0"/>
              </a:spcBef>
              <a:spcAft>
                <a:spcPct val="0"/>
              </a:spcAft>
            </a:pPr>
            <a:endParaRPr lang="en-CA" sz="1200" kern="1200">
              <a:solidFill>
                <a:srgbClr val="000000"/>
              </a:solidFill>
              <a:latin typeface="Arial"/>
              <a:ea typeface="+mn-ea"/>
              <a:cs typeface="+mn-cs"/>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lgn="ctr" rtl="0" fontAlgn="base">
              <a:spcBef>
                <a:spcPct val="0"/>
              </a:spcBef>
              <a:spcAft>
                <a:spcPct val="0"/>
              </a:spcAft>
            </a:pPr>
            <a:endParaRPr lang="en-CA" sz="1200" kern="1200">
              <a:solidFill>
                <a:srgbClr val="000000"/>
              </a:solidFill>
              <a:latin typeface="Arial"/>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C0DF35E5-5FA2-43E5-A553-7DBD19F7C119}"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pic>
        <p:nvPicPr>
          <p:cNvPr id="10" name="Picture 9" descr="UO_Signature_4c.jpg">
            <a:extLst>
              <a:ext uri="{FF2B5EF4-FFF2-40B4-BE49-F238E27FC236}">
                <a16:creationId xmlns:a16="http://schemas.microsoft.com/office/drawing/2014/main" id="{9E63E360-5E07-473D-8D85-1EBFAF3C112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463" y="54651"/>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49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F99AAF3-A75A-4778-97D9-2BA0618F55CD}"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71B7D-C029-4984-93A8-48FA0A3C668C}" type="slidenum">
              <a:rPr lang="en-US" smtClean="0"/>
              <a:t>‹#›</a:t>
            </a:fld>
            <a:endParaRPr lang="en-US"/>
          </a:p>
        </p:txBody>
      </p:sp>
      <p:pic>
        <p:nvPicPr>
          <p:cNvPr id="7"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34085042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4D491FF0-BD56-4F5E-984F-9D62462AE206}"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3807674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877394F-3CD3-4646-9DDE-06E65C6214DF}"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766522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lgn="l" rtl="0" fontAlgn="base">
              <a:spcBef>
                <a:spcPct val="0"/>
              </a:spcBef>
              <a:spcAft>
                <a:spcPct val="0"/>
              </a:spcAft>
            </a:pPr>
            <a:endParaRPr lang="en-CA" sz="1200" kern="1200">
              <a:solidFill>
                <a:srgbClr val="000000"/>
              </a:solidFill>
              <a:latin typeface="Arial"/>
              <a:ea typeface="+mn-ea"/>
              <a:cs typeface="+mn-cs"/>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lgn="ctr" rtl="0" fontAlgn="base">
              <a:spcBef>
                <a:spcPct val="0"/>
              </a:spcBef>
              <a:spcAft>
                <a:spcPct val="0"/>
              </a:spcAft>
            </a:pPr>
            <a:endParaRPr lang="en-CA" sz="1200" kern="1200">
              <a:solidFill>
                <a:srgbClr val="000000"/>
              </a:solidFill>
              <a:latin typeface="Arial"/>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F93D80A-6CD6-4F23-975A-1D8290334CF5}"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3921679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8B8A566-A492-4CFF-A834-E3224290DC4D}"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2026935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lgn="l" rtl="0" fontAlgn="base">
              <a:spcBef>
                <a:spcPct val="0"/>
              </a:spcBef>
              <a:spcAft>
                <a:spcPct val="0"/>
              </a:spcAft>
            </a:pPr>
            <a:endParaRPr lang="en-CA" sz="1200" kern="1200">
              <a:solidFill>
                <a:srgbClr val="000000"/>
              </a:solidFill>
              <a:latin typeface="Arial"/>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lgn="ctr" rtl="0" fontAlgn="base">
              <a:spcBef>
                <a:spcPct val="0"/>
              </a:spcBef>
              <a:spcAft>
                <a:spcPct val="0"/>
              </a:spcAft>
            </a:pPr>
            <a:endParaRPr lang="en-CA" sz="12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4989F984-4B9D-476B-A110-6108CD5586F7}"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4119968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lgn="l" rtl="0" fontAlgn="base">
              <a:spcBef>
                <a:spcPct val="0"/>
              </a:spcBef>
              <a:spcAft>
                <a:spcPct val="0"/>
              </a:spcAft>
            </a:pPr>
            <a:endParaRPr lang="en-CA" sz="1200" kern="1200">
              <a:solidFill>
                <a:srgbClr val="000000"/>
              </a:solidFill>
              <a:latin typeface="Arial"/>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lgn="ctr" rtl="0" fontAlgn="base">
              <a:spcBef>
                <a:spcPct val="0"/>
              </a:spcBef>
              <a:spcAft>
                <a:spcPct val="0"/>
              </a:spcAft>
            </a:pPr>
            <a:endParaRPr lang="en-CA" sz="12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E62ACBE6-EFF3-4CAC-B6DB-59AF635A7576}" type="slidenum">
              <a:rPr lang="en-CA" sz="1200" kern="1200" smtClean="0">
                <a:solidFill>
                  <a:srgbClr val="000000"/>
                </a:solidFill>
                <a:latin typeface="Arial Black" pitchFamily="34" charset="0"/>
                <a:ea typeface="+mn-ea"/>
                <a:cs typeface="+mn-cs"/>
              </a:rPr>
              <a:pPr algn="r" rtl="0" fontAlgn="base">
                <a:spcBef>
                  <a:spcPct val="0"/>
                </a:spcBef>
                <a:spcAft>
                  <a:spcPct val="0"/>
                </a:spcAft>
              </a:pPr>
              <a:t>‹#›</a:t>
            </a:fld>
            <a:endParaRPr lang="en-CA" sz="1200" kern="1200">
              <a:solidFill>
                <a:srgbClr val="000000"/>
              </a:solidFill>
              <a:latin typeface="Arial Black" pitchFamily="34" charset="0"/>
              <a:ea typeface="+mn-ea"/>
              <a:cs typeface="+mn-cs"/>
            </a:endParaRPr>
          </a:p>
        </p:txBody>
      </p:sp>
    </p:spTree>
    <p:extLst>
      <p:ext uri="{BB962C8B-B14F-4D97-AF65-F5344CB8AC3E}">
        <p14:creationId xmlns:p14="http://schemas.microsoft.com/office/powerpoint/2010/main" val="15317858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CA"/>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B5580BFD-A188-4C16-A080-9E8FBD7034D0}" type="slidenum">
              <a:rPr lang="en-CA"/>
              <a:pPr/>
              <a:t>‹#›</a:t>
            </a:fld>
            <a:endParaRPr lang="en-CA"/>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CA"/>
          </a:p>
        </p:txBody>
      </p:sp>
    </p:spTree>
    <p:extLst>
      <p:ext uri="{BB962C8B-B14F-4D97-AF65-F5344CB8AC3E}">
        <p14:creationId xmlns:p14="http://schemas.microsoft.com/office/powerpoint/2010/main" val="1891345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6" tIns="45716" rIns="91436" bIns="45716"/>
          <a:lstStyle/>
          <a:p>
            <a:r>
              <a:rPr lang="en-US"/>
              <a:t>Click to edit Master title style</a:t>
            </a:r>
          </a:p>
        </p:txBody>
      </p:sp>
    </p:spTree>
    <p:extLst>
      <p:ext uri="{BB962C8B-B14F-4D97-AF65-F5344CB8AC3E}">
        <p14:creationId xmlns:p14="http://schemas.microsoft.com/office/powerpoint/2010/main" val="149769791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CDE225F1-35E3-4167-889D-1F6004E3DF39}" type="slidenum">
              <a:rPr lang="en-CA" smtClean="0"/>
              <a:pPr/>
              <a:t>‹#›</a:t>
            </a:fld>
            <a:endParaRPr lang="en-CA"/>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96088" y="-1"/>
            <a:ext cx="3747961" cy="6858001"/>
          </a:xfrm>
          <a:prstGeom prst="rect">
            <a:avLst/>
          </a:prstGeom>
        </p:spPr>
      </p:pic>
      <p:sp>
        <p:nvSpPr>
          <p:cNvPr id="8" name="Parallelogram 7"/>
          <p:cNvSpPr/>
          <p:nvPr/>
        </p:nvSpPr>
        <p:spPr>
          <a:xfrm rot="10800000" flipH="1" flipV="1">
            <a:off x="3597275" y="0"/>
            <a:ext cx="2671763" cy="6858000"/>
          </a:xfrm>
          <a:prstGeom prst="parallelogram">
            <a:avLst>
              <a:gd name="adj" fmla="val 15090"/>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charset="-128"/>
            </a:endParaRPr>
          </a:p>
        </p:txBody>
      </p:sp>
      <p:pic>
        <p:nvPicPr>
          <p:cNvPr id="9" name="Picture 9" descr="UO_Signature_4c.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776" y="434975"/>
            <a:ext cx="4019016" cy="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06462" y="2379058"/>
            <a:ext cx="4806515" cy="1221392"/>
          </a:xfrm>
        </p:spPr>
        <p:txBody>
          <a:bodyPr/>
          <a:lstStyle>
            <a:lvl1pPr algn="l">
              <a:defRPr sz="3600">
                <a:solidFill>
                  <a:srgbClr val="005334"/>
                </a:solidFill>
                <a:latin typeface="Arial" pitchFamily="34" charset="0"/>
                <a:cs typeface="Arial" pitchFamily="34" charset="0"/>
              </a:defRPr>
            </a:lvl1pPr>
          </a:lstStyle>
          <a:p>
            <a:r>
              <a:rPr lang="en-US"/>
              <a:t>Click to edit Master title style</a:t>
            </a:r>
            <a:endParaRPr lang="en-US" dirty="0"/>
          </a:p>
        </p:txBody>
      </p:sp>
      <p:sp>
        <p:nvSpPr>
          <p:cNvPr id="14" name="Text Placeholder 2"/>
          <p:cNvSpPr>
            <a:spLocks noGrp="1"/>
          </p:cNvSpPr>
          <p:nvPr>
            <p:ph type="body" idx="1"/>
          </p:nvPr>
        </p:nvSpPr>
        <p:spPr>
          <a:xfrm>
            <a:off x="908429" y="3942489"/>
            <a:ext cx="4812640"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3716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4248"/>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105CC6E0-10C3-458A-8CAE-F2CE1F2DB372}" type="slidenum">
              <a:rPr lang="en-CA" smtClean="0"/>
              <a:pPr/>
              <a:t>‹#›</a:t>
            </a:fld>
            <a:endParaRPr lang="en-CA"/>
          </a:p>
        </p:txBody>
      </p:sp>
      <p:pic>
        <p:nvPicPr>
          <p:cNvPr id="8" name="Picture 9" descr="UO_Signature_4c.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63" y="54651"/>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lvl1pPr algn="l">
              <a:defRPr>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8172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9AAF3-A75A-4778-97D9-2BA0618F55CD}"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71B7D-C029-4984-93A8-48FA0A3C668C}" type="slidenum">
              <a:rPr lang="en-US" smtClean="0"/>
              <a:t>‹#›</a:t>
            </a:fld>
            <a:endParaRPr lang="en-US"/>
          </a:p>
        </p:txBody>
      </p:sp>
      <p:pic>
        <p:nvPicPr>
          <p:cNvPr id="6" name="MN.IT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602790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6E8449F-BA67-4A88-AE12-58D91E770901}" type="slidenum">
              <a:rPr lang="en-CA" smtClean="0"/>
              <a:pPr/>
              <a:t>‹#›</a:t>
            </a:fld>
            <a:endParaRPr lang="en-CA"/>
          </a:p>
        </p:txBody>
      </p:sp>
    </p:spTree>
    <p:extLst>
      <p:ext uri="{BB962C8B-B14F-4D97-AF65-F5344CB8AC3E}">
        <p14:creationId xmlns:p14="http://schemas.microsoft.com/office/powerpoint/2010/main" val="36008142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3BC0DE7C-AC2B-45E3-B93D-04EE2454EA89}" type="slidenum">
              <a:rPr lang="en-CA" smtClean="0"/>
              <a:pPr/>
              <a:t>‹#›</a:t>
            </a:fld>
            <a:endParaRPr lang="en-CA"/>
          </a:p>
        </p:txBody>
      </p:sp>
    </p:spTree>
    <p:extLst>
      <p:ext uri="{BB962C8B-B14F-4D97-AF65-F5344CB8AC3E}">
        <p14:creationId xmlns:p14="http://schemas.microsoft.com/office/powerpoint/2010/main" val="1145383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D97D27FA-2D79-4297-9C91-24F11A11B2E5}" type="slidenum">
              <a:rPr lang="en-CA" smtClean="0"/>
              <a:pPr/>
              <a:t>‹#›</a:t>
            </a:fld>
            <a:endParaRPr lang="en-CA"/>
          </a:p>
        </p:txBody>
      </p:sp>
    </p:spTree>
    <p:extLst>
      <p:ext uri="{BB962C8B-B14F-4D97-AF65-F5344CB8AC3E}">
        <p14:creationId xmlns:p14="http://schemas.microsoft.com/office/powerpoint/2010/main" val="27235775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1A77F4DE-6CA4-48D6-9801-1A8C67F658AC}" type="slidenum">
              <a:rPr lang="en-CA" smtClean="0"/>
              <a:pPr/>
              <a:t>‹#›</a:t>
            </a:fld>
            <a:endParaRPr lang="en-CA"/>
          </a:p>
        </p:txBody>
      </p:sp>
    </p:spTree>
    <p:extLst>
      <p:ext uri="{BB962C8B-B14F-4D97-AF65-F5344CB8AC3E}">
        <p14:creationId xmlns:p14="http://schemas.microsoft.com/office/powerpoint/2010/main" val="292036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C1D221BC-F6BE-4F09-9FE6-F72CC1770BBE}" type="slidenum">
              <a:rPr lang="en-CA" smtClean="0"/>
              <a:pPr/>
              <a:t>‹#›</a:t>
            </a:fld>
            <a:endParaRPr lang="en-CA"/>
          </a:p>
        </p:txBody>
      </p:sp>
    </p:spTree>
    <p:extLst>
      <p:ext uri="{BB962C8B-B14F-4D97-AF65-F5344CB8AC3E}">
        <p14:creationId xmlns:p14="http://schemas.microsoft.com/office/powerpoint/2010/main" val="876216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0E50E20E-A7F0-4377-8129-CA1340EBBFBA}" type="slidenum">
              <a:rPr lang="en-CA" smtClean="0"/>
              <a:pPr/>
              <a:t>‹#›</a:t>
            </a:fld>
            <a:endParaRPr lang="en-CA"/>
          </a:p>
        </p:txBody>
      </p:sp>
    </p:spTree>
    <p:extLst>
      <p:ext uri="{BB962C8B-B14F-4D97-AF65-F5344CB8AC3E}">
        <p14:creationId xmlns:p14="http://schemas.microsoft.com/office/powerpoint/2010/main" val="32888278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fld id="{B0A56AB9-A445-46BB-810C-A22D51E48ED0}" type="slidenum">
              <a:rPr lang="en-CA" smtClean="0"/>
              <a:pPr/>
              <a:t>‹#›</a:t>
            </a:fld>
            <a:endParaRPr lang="en-CA"/>
          </a:p>
        </p:txBody>
      </p:sp>
    </p:spTree>
    <p:extLst>
      <p:ext uri="{BB962C8B-B14F-4D97-AF65-F5344CB8AC3E}">
        <p14:creationId xmlns:p14="http://schemas.microsoft.com/office/powerpoint/2010/main" val="3578573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CFD1EC0E-5167-4FCF-A6CC-0A5ECCF8FEE7}" type="slidenum">
              <a:rPr lang="en-CA" smtClean="0"/>
              <a:pPr/>
              <a:t>‹#›</a:t>
            </a:fld>
            <a:endParaRPr lang="en-CA"/>
          </a:p>
        </p:txBody>
      </p:sp>
    </p:spTree>
    <p:extLst>
      <p:ext uri="{BB962C8B-B14F-4D97-AF65-F5344CB8AC3E}">
        <p14:creationId xmlns:p14="http://schemas.microsoft.com/office/powerpoint/2010/main" val="1279748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CA">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CA">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9B1A46B-BD1D-469F-B5C8-F33E22F786DA}" type="slidenum">
              <a:rPr lang="en-CA" smtClean="0"/>
              <a:pPr/>
              <a:t>‹#›</a:t>
            </a:fld>
            <a:endParaRPr lang="en-CA"/>
          </a:p>
        </p:txBody>
      </p:sp>
    </p:spTree>
    <p:extLst>
      <p:ext uri="{BB962C8B-B14F-4D97-AF65-F5344CB8AC3E}">
        <p14:creationId xmlns:p14="http://schemas.microsoft.com/office/powerpoint/2010/main" val="56530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9AAF3-A75A-4778-97D9-2BA0618F55CD}"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298504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99AAF3-A75A-4778-97D9-2BA0618F55CD}"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1B7D-C029-4984-93A8-48FA0A3C668C}" type="slidenum">
              <a:rPr lang="en-US" smtClean="0"/>
              <a:t>‹#›</a:t>
            </a:fld>
            <a:endParaRPr lang="en-US"/>
          </a:p>
        </p:txBody>
      </p:sp>
    </p:spTree>
    <p:extLst>
      <p:ext uri="{BB962C8B-B14F-4D97-AF65-F5344CB8AC3E}">
        <p14:creationId xmlns:p14="http://schemas.microsoft.com/office/powerpoint/2010/main" val="428913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9AAF3-A75A-4778-97D9-2BA0618F55CD}" type="datetimeFigureOut">
              <a:rPr lang="en-US" smtClean="0"/>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1B7D-C029-4984-93A8-48FA0A3C668C}" type="slidenum">
              <a:rPr lang="en-US" smtClean="0"/>
              <a:t>‹#›</a:t>
            </a:fld>
            <a:endParaRPr lang="en-US"/>
          </a:p>
        </p:txBody>
      </p:sp>
    </p:spTree>
    <p:extLst>
      <p:ext uri="{BB962C8B-B14F-4D97-AF65-F5344CB8AC3E}">
        <p14:creationId xmlns:p14="http://schemas.microsoft.com/office/powerpoint/2010/main" val="274496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10/30/2019</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pic>
        <p:nvPicPr>
          <p:cNvPr id="8" name="MN.IT Services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58000" y="6409704"/>
            <a:ext cx="1944918" cy="258416"/>
          </a:xfrm>
          <a:prstGeom prst="rect">
            <a:avLst/>
          </a:prstGeom>
        </p:spPr>
      </p:pic>
    </p:spTree>
    <p:extLst>
      <p:ext uri="{BB962C8B-B14F-4D97-AF65-F5344CB8AC3E}">
        <p14:creationId xmlns:p14="http://schemas.microsoft.com/office/powerpoint/2010/main" val="1145568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10/30/2019</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85784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A17731-F269-43F7-A198-205598ECCBA6}" type="datetimeFigureOut">
              <a:rPr lang="en-US" smtClean="0"/>
              <a:t>10/30/2019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5808F4-2684-4256-9F46-B0A6AD4D0390}" type="slidenum">
              <a:rPr lang="en-US" smtClean="0"/>
              <a:t>‹#›</a:t>
            </a:fld>
            <a:endParaRPr lang="en-US"/>
          </a:p>
        </p:txBody>
      </p:sp>
    </p:spTree>
    <p:extLst>
      <p:ext uri="{BB962C8B-B14F-4D97-AF65-F5344CB8AC3E}">
        <p14:creationId xmlns:p14="http://schemas.microsoft.com/office/powerpoint/2010/main" val="39087194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425E5E-8D9F-E64E-A62C-9E9663A2F994}" type="datetimeFigureOut">
              <a:rPr lang="en-US" smtClean="0">
                <a:solidFill>
                  <a:prstClr val="black">
                    <a:tint val="75000"/>
                  </a:prstClr>
                </a:solidFill>
              </a:rPr>
              <a:pPr/>
              <a:t>10/30/2019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401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068C556E-7101-4471-A958-3911E20944AB}" type="datetime1">
              <a:rPr lang="en-US" smtClean="0">
                <a:solidFill>
                  <a:srgbClr val="000000"/>
                </a:solidFill>
              </a:rPr>
              <a:pPr/>
              <a:t>10/30/2019</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130893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98424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Second level</a:t>
            </a:r>
          </a:p>
          <a:p>
            <a:pPr marL="342900" marR="0" lvl="2"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Third level</a:t>
            </a:r>
          </a:p>
          <a:p>
            <a:pPr marL="342900" marR="0" lvl="3"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Fourth level</a:t>
            </a:r>
          </a:p>
          <a:p>
            <a:pPr marL="342900" marR="0" lvl="4"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Fifth level</a:t>
            </a:r>
            <a:endParaRPr kumimoji="0" lang="en-CA" sz="2000" b="0" i="0" u="none" strike="noStrike" kern="0" cap="none" spc="0" normalizeH="0" baseline="0" noProof="0" dirty="0">
              <a:ln>
                <a:noFill/>
              </a:ln>
              <a:solidFill>
                <a:srgbClr val="003300"/>
              </a:solidFill>
              <a:effectLst/>
              <a:uLnTx/>
              <a:uFillTx/>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06F9A2C-2CCE-4688-B862-0D6AB139052E}" type="slidenum">
              <a:rPr lang="en-US"/>
              <a:pPr/>
              <a:t>‹#›</a:t>
            </a:fld>
            <a:endParaRPr lang="en-US"/>
          </a:p>
        </p:txBody>
      </p:sp>
    </p:spTree>
    <p:extLst>
      <p:ext uri="{BB962C8B-B14F-4D97-AF65-F5344CB8AC3E}">
        <p14:creationId xmlns:p14="http://schemas.microsoft.com/office/powerpoint/2010/main" val="3142088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457200" rtl="0" eaLnBrk="1" fontAlgn="base" hangingPunct="1">
        <a:spcBef>
          <a:spcPct val="0"/>
        </a:spcBef>
        <a:spcAft>
          <a:spcPct val="0"/>
        </a:spcAft>
        <a:defRPr sz="44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3200" kern="1200">
          <a:solidFill>
            <a:schemeClr val="tx1"/>
          </a:solidFill>
          <a:latin typeface="Arial" pitchFamily="34" charset="0"/>
          <a:ea typeface="ＭＳ Ｐゴシック" charset="-128"/>
          <a:cs typeface="Arial" pitchFamily="34" charset="0"/>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800" kern="1200">
          <a:solidFill>
            <a:schemeClr val="tx1"/>
          </a:solidFill>
          <a:latin typeface="Arial" pitchFamily="34" charset="0"/>
          <a:ea typeface="ＭＳ Ｐゴシック" charset="-128"/>
          <a:cs typeface="Arial" pitchFamily="34" charset="0"/>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400" kern="1200">
          <a:solidFill>
            <a:schemeClr val="tx1"/>
          </a:solidFill>
          <a:latin typeface="Arial" pitchFamily="34" charset="0"/>
          <a:ea typeface="ＭＳ Ｐゴシック" charset="-128"/>
          <a:cs typeface="Arial" pitchFamily="34" charset="0"/>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2000" kern="1200">
          <a:solidFill>
            <a:schemeClr val="tx1"/>
          </a:solidFill>
          <a:latin typeface="Arial" pitchFamily="34" charset="0"/>
          <a:ea typeface="ＭＳ Ｐゴシック" charset="-128"/>
          <a:cs typeface="Arial" pitchFamily="34" charset="0"/>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98424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Click to edit Master text styles</a:t>
            </a:r>
          </a:p>
          <a:p>
            <a:pPr marL="342900" marR="0" lvl="1"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Second level</a:t>
            </a:r>
          </a:p>
          <a:p>
            <a:pPr marL="342900" marR="0" lvl="2"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Third level</a:t>
            </a:r>
          </a:p>
          <a:p>
            <a:pPr marL="342900" marR="0" lvl="3"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Fourth level</a:t>
            </a:r>
          </a:p>
          <a:p>
            <a:pPr marL="342900" marR="0" lvl="4" indent="-342900" algn="l" defTabSz="914400" rtl="0" eaLnBrk="0" fontAlgn="base" latinLnBrk="0" hangingPunct="0">
              <a:lnSpc>
                <a:spcPct val="100000"/>
              </a:lnSpc>
              <a:spcBef>
                <a:spcPct val="20000"/>
              </a:spcBef>
              <a:spcAft>
                <a:spcPct val="0"/>
              </a:spcAft>
              <a:buClr>
                <a:srgbClr val="336600"/>
              </a:buClr>
              <a:buSzPct val="75000"/>
              <a:buFont typeface="Wingdings" pitchFamily="2" charset="2"/>
              <a:buChar char="n"/>
              <a:tabLst/>
              <a:defRPr/>
            </a:pPr>
            <a:r>
              <a:rPr kumimoji="0" lang="en-US" sz="3000" b="0" i="0" u="none" strike="noStrike" kern="0" cap="none" spc="0" normalizeH="0" baseline="0" noProof="0">
                <a:ln>
                  <a:noFill/>
                </a:ln>
                <a:solidFill>
                  <a:srgbClr val="003300"/>
                </a:solidFill>
                <a:effectLst/>
                <a:uLnTx/>
                <a:uFillTx/>
                <a:latin typeface="Times New Roman"/>
                <a:ea typeface="+mn-ea"/>
                <a:cs typeface="+mn-cs"/>
              </a:rPr>
              <a:t>Fifth level</a:t>
            </a:r>
            <a:endParaRPr kumimoji="0" lang="en-CA" sz="2000" b="0" i="0" u="none" strike="noStrike" kern="0" cap="none" spc="0" normalizeH="0" baseline="0" noProof="0" dirty="0">
              <a:ln>
                <a:noFill/>
              </a:ln>
              <a:solidFill>
                <a:srgbClr val="003300"/>
              </a:solidFill>
              <a:effectLst/>
              <a:uLnTx/>
              <a:uFillTx/>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7BB48EC-24E4-4433-B9A2-3F418D2199AE}" type="slidenum">
              <a:rPr lang="en-CA" smtClean="0"/>
              <a:pPr/>
              <a:t>‹#›</a:t>
            </a:fld>
            <a:endParaRPr lang="en-CA"/>
          </a:p>
        </p:txBody>
      </p:sp>
    </p:spTree>
    <p:extLst>
      <p:ext uri="{BB962C8B-B14F-4D97-AF65-F5344CB8AC3E}">
        <p14:creationId xmlns:p14="http://schemas.microsoft.com/office/powerpoint/2010/main" val="15184757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457200" rtl="0" eaLnBrk="1" fontAlgn="base" hangingPunct="1">
        <a:spcBef>
          <a:spcPct val="0"/>
        </a:spcBef>
        <a:spcAft>
          <a:spcPct val="0"/>
        </a:spcAft>
        <a:defRPr sz="4400" kern="1200">
          <a:solidFill>
            <a:schemeClr val="tx1"/>
          </a:solidFill>
          <a:latin typeface="Arial" pitchFamily="34" charset="0"/>
          <a:ea typeface="ＭＳ Ｐゴシック" charset="-128"/>
          <a:cs typeface="Arial" pitchFamily="34"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marR="0" indent="-342900" algn="l" defTabSz="914400" rtl="0" eaLnBrk="1" fontAlgn="base" latinLnBrk="0" hangingPunct="1">
        <a:lnSpc>
          <a:spcPct val="100000"/>
        </a:lnSpc>
        <a:spcBef>
          <a:spcPct val="20000"/>
        </a:spcBef>
        <a:spcAft>
          <a:spcPct val="0"/>
        </a:spcAft>
        <a:buClr>
          <a:srgbClr val="336600"/>
        </a:buClr>
        <a:buSzPct val="75000"/>
        <a:buFont typeface="Wingdings" pitchFamily="2" charset="2"/>
        <a:buChar char="n"/>
        <a:tabLst/>
        <a:defRPr sz="3200" kern="1200">
          <a:solidFill>
            <a:schemeClr val="tx1"/>
          </a:solidFill>
          <a:latin typeface="Arial" pitchFamily="34" charset="0"/>
          <a:ea typeface="ＭＳ Ｐゴシック" charset="-128"/>
          <a:cs typeface="Arial" pitchFamily="34" charset="0"/>
        </a:defRPr>
      </a:lvl1pPr>
      <a:lvl2pPr marL="742950" marR="0" indent="-285750" algn="l" defTabSz="914400" rtl="0" eaLnBrk="1" fontAlgn="base" latinLnBrk="0" hangingPunct="1">
        <a:lnSpc>
          <a:spcPct val="100000"/>
        </a:lnSpc>
        <a:spcBef>
          <a:spcPct val="20000"/>
        </a:spcBef>
        <a:spcAft>
          <a:spcPct val="0"/>
        </a:spcAft>
        <a:buClr>
          <a:srgbClr val="669900"/>
        </a:buClr>
        <a:buSzPct val="80000"/>
        <a:buFont typeface="Wingdings" pitchFamily="2" charset="2"/>
        <a:buChar char="¨"/>
        <a:tabLst/>
        <a:defRPr sz="2800" kern="1200">
          <a:solidFill>
            <a:schemeClr val="tx1"/>
          </a:solidFill>
          <a:latin typeface="Arial" pitchFamily="34" charset="0"/>
          <a:ea typeface="ＭＳ Ｐゴシック" charset="-128"/>
          <a:cs typeface="Arial" pitchFamily="34" charset="0"/>
        </a:defRPr>
      </a:lvl2pPr>
      <a:lvl3pPr marL="1143000" marR="0" indent="-228600" algn="l" defTabSz="914400" rtl="0" eaLnBrk="1" fontAlgn="base" latinLnBrk="0" hangingPunct="1">
        <a:lnSpc>
          <a:spcPct val="100000"/>
        </a:lnSpc>
        <a:spcBef>
          <a:spcPct val="20000"/>
        </a:spcBef>
        <a:spcAft>
          <a:spcPct val="0"/>
        </a:spcAft>
        <a:buClr>
          <a:srgbClr val="336600"/>
        </a:buClr>
        <a:buSzPct val="65000"/>
        <a:buFont typeface="Wingdings" pitchFamily="2" charset="2"/>
        <a:buChar char="n"/>
        <a:tabLst/>
        <a:defRPr sz="2400" kern="1200">
          <a:solidFill>
            <a:schemeClr val="tx1"/>
          </a:solidFill>
          <a:latin typeface="Arial" pitchFamily="34" charset="0"/>
          <a:ea typeface="ＭＳ Ｐゴシック" charset="-128"/>
          <a:cs typeface="Arial" pitchFamily="34" charset="0"/>
        </a:defRPr>
      </a:lvl3pPr>
      <a:lvl4pPr marL="1600200" marR="0" indent="-228600" algn="l" defTabSz="914400" rtl="0" eaLnBrk="1" fontAlgn="base" latinLnBrk="0" hangingPunct="1">
        <a:lnSpc>
          <a:spcPct val="100000"/>
        </a:lnSpc>
        <a:spcBef>
          <a:spcPct val="20000"/>
        </a:spcBef>
        <a:spcAft>
          <a:spcPct val="0"/>
        </a:spcAft>
        <a:buClr>
          <a:srgbClr val="669900"/>
        </a:buClr>
        <a:buSzPct val="70000"/>
        <a:buFont typeface="Wingdings" pitchFamily="2" charset="2"/>
        <a:buChar char="¨"/>
        <a:tabLst/>
        <a:defRPr sz="2000" kern="1200">
          <a:solidFill>
            <a:schemeClr val="tx1"/>
          </a:solidFill>
          <a:latin typeface="Arial" pitchFamily="34" charset="0"/>
          <a:ea typeface="ＭＳ Ｐゴシック" charset="-128"/>
          <a:cs typeface="Arial" pitchFamily="34" charset="0"/>
        </a:defRPr>
      </a:lvl4pPr>
      <a:lvl5pPr marL="2057400" marR="0" indent="-228600" algn="l" defTabSz="914400" rtl="0" eaLnBrk="1" fontAlgn="base" latinLnBrk="0" hangingPunct="1">
        <a:lnSpc>
          <a:spcPct val="100000"/>
        </a:lnSpc>
        <a:spcBef>
          <a:spcPct val="20000"/>
        </a:spcBef>
        <a:spcAft>
          <a:spcPct val="0"/>
        </a:spcAft>
        <a:buClr>
          <a:srgbClr val="336600"/>
        </a:buClr>
        <a:buSzTx/>
        <a:buFont typeface="Wingdings" pitchFamily="2" charset="2"/>
        <a:buChar char="§"/>
        <a:tabLst/>
        <a:defRPr sz="2000"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s://www.pbis.org/conference-and-presentations/pbis-leadership-foru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youtu.be/2xX4OjKhcUY" TargetMode="External"/><Relationship Id="rId3" Type="http://schemas.openxmlformats.org/officeDocument/2006/relationships/hyperlink" Target="https://youtu.be/LHiuWpiE5CU" TargetMode="External"/><Relationship Id="rId7" Type="http://schemas.openxmlformats.org/officeDocument/2006/relationships/hyperlink" Target="https://youtu.be/p6qINdm5aR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youtu.be/JLLmd6Owz14" TargetMode="External"/><Relationship Id="rId5" Type="http://schemas.openxmlformats.org/officeDocument/2006/relationships/hyperlink" Target="https://youtu.be/PgZLLWCzYJk" TargetMode="External"/><Relationship Id="rId10" Type="http://schemas.openxmlformats.org/officeDocument/2006/relationships/hyperlink" Target="https://youtu.be/6IuxHcH6kkA" TargetMode="External"/><Relationship Id="rId4" Type="http://schemas.openxmlformats.org/officeDocument/2006/relationships/hyperlink" Target="https://www.youtube.com/watch?v=oUqVJ0uw6xM" TargetMode="External"/><Relationship Id="rId9" Type="http://schemas.openxmlformats.org/officeDocument/2006/relationships/hyperlink" Target="https://youtu.be/_OghxwZKz_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hyperlink" Target="https://play.google.com/store/apps/details?id=edu.uoregon.emberex_bpositive" TargetMode="External"/><Relationship Id="rId2" Type="http://schemas.openxmlformats.org/officeDocument/2006/relationships/notesSlide" Target="../notesSlides/notesSlide14.xml"/><Relationship Id="rId1" Type="http://schemas.openxmlformats.org/officeDocument/2006/relationships/slideLayout" Target="../slideLayouts/slideLayout6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http://www.pbismn.org/gsapplicatio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35.png"/><Relationship Id="rId4" Type="http://schemas.openxmlformats.org/officeDocument/2006/relationships/hyperlink" Target="https://mnpsp.org/mnpb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pbismn.org/summer-institute/index.php" TargetMode="External"/><Relationship Id="rId2" Type="http://schemas.openxmlformats.org/officeDocument/2006/relationships/hyperlink" Target="https://education.mn.gov/MDE/about/map/" TargetMode="External"/><Relationship Id="rId1" Type="http://schemas.openxmlformats.org/officeDocument/2006/relationships/slideLayout" Target="../slideLayouts/slideLayout49.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hyperlink" Target="https://twitter.com/MNPBS/status/960660570532990976"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hyperlink" Target="mailto:Mary.Hunt@state.mn.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Eric.Kloos@state.mn.us" TargetMode="External"/><Relationship Id="rId4" Type="http://schemas.openxmlformats.org/officeDocument/2006/relationships/hyperlink" Target="mailto:Erin.Farrell@state.mn.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hyperlink" Target="mailto:Ellen.Nacik@state.mn.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Eric.Kloos@state.mn.us" TargetMode="External"/><Relationship Id="rId4" Type="http://schemas.openxmlformats.org/officeDocument/2006/relationships/hyperlink" Target="mailto:Rebecca.Nies@state.mn.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Janet.Christensen@state.mn.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Eric.Kloos@state.mn.us" TargetMode="External"/><Relationship Id="rId4" Type="http://schemas.openxmlformats.org/officeDocument/2006/relationships/hyperlink" Target="mailto:Garrett.Petrie@state.mn.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revisor.mn.gov/laws/?id=5&amp;year=2017&amp;type=1#laws.2.26.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www.google.com/url?sa=i&amp;rct=j&amp;q=&amp;esrc=s&amp;source=images&amp;cd=&amp;cad=rja&amp;uact=8&amp;ved=0ahUKEwjw_uaclcnLAhUokYMKHaUKAhsQjRwIBw&amp;url=http://www.milkeneducatorawards.org/newsroom/photos/view/71/2538&amp;psig=AFQjCNHqb8qj1H1JuDoLHz6TYSc4REyJrA&amp;ust=1458353740534162" TargetMode="External"/><Relationship Id="rId5" Type="http://schemas.openxmlformats.org/officeDocument/2006/relationships/hyperlink" Target="https://www.revisor.mn.gov/laws/?id=5&amp;year=2017&amp;type=1#laws.2.26.0"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journals.sagepub.com/doi/full/10.1177/109830071775383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Minnesota PBIS Winter 2019 Training</a:t>
            </a:r>
            <a:br>
              <a:rPr lang="en-US" dirty="0"/>
            </a:br>
            <a:r>
              <a:rPr lang="en-US" sz="2800" b="1" dirty="0"/>
              <a:t>Cohort 14</a:t>
            </a:r>
          </a:p>
        </p:txBody>
      </p:sp>
      <p:sp>
        <p:nvSpPr>
          <p:cNvPr id="2" name="Text Placeholder 1"/>
          <p:cNvSpPr>
            <a:spLocks noGrp="1"/>
          </p:cNvSpPr>
          <p:nvPr>
            <p:ph type="body" sz="quarter" idx="14"/>
          </p:nvPr>
        </p:nvSpPr>
        <p:spPr>
          <a:xfrm>
            <a:off x="2101851" y="5644884"/>
            <a:ext cx="4940300" cy="1136916"/>
          </a:xfrm>
        </p:spPr>
        <p:txBody>
          <a:bodyPr>
            <a:noAutofit/>
          </a:bodyPr>
          <a:lstStyle/>
          <a:p>
            <a:r>
              <a:rPr lang="en-US" sz="1600" dirty="0"/>
              <a:t> MDE PBIS Management Team</a:t>
            </a:r>
          </a:p>
          <a:p>
            <a:r>
              <a:rPr lang="en-US" sz="1600" dirty="0"/>
              <a:t>October &amp; November 2019</a:t>
            </a:r>
          </a:p>
          <a:p>
            <a:r>
              <a:rPr lang="en-US" sz="1600" dirty="0">
                <a:hlinkClick r:id="rId3"/>
              </a:rPr>
              <a:t>MDE.PBIS@state.mn.us</a:t>
            </a:r>
            <a:r>
              <a:rPr lang="en-US" sz="1600" dirty="0"/>
              <a:t>  </a:t>
            </a:r>
          </a:p>
        </p:txBody>
      </p:sp>
    </p:spTree>
    <p:extLst>
      <p:ext uri="{BB962C8B-B14F-4D97-AF65-F5344CB8AC3E}">
        <p14:creationId xmlns:p14="http://schemas.microsoft.com/office/powerpoint/2010/main" val="258784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descr="Text under teh " title="Text "/>
          <p:cNvSpPr txBox="1"/>
          <p:nvPr/>
        </p:nvSpPr>
        <p:spPr>
          <a:xfrm>
            <a:off x="3253513" y="4770326"/>
            <a:ext cx="138500" cy="276999"/>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Questrial"/>
              <a:ea typeface="Questrial"/>
              <a:cs typeface="Questrial"/>
              <a:sym typeface="Questrial"/>
            </a:endParaRPr>
          </a:p>
        </p:txBody>
      </p:sp>
      <p:sp>
        <p:nvSpPr>
          <p:cNvPr id="434" name="Google Shape;434;p66"/>
          <p:cNvSpPr txBox="1">
            <a:spLocks noGrp="1"/>
          </p:cNvSpPr>
          <p:nvPr>
            <p:ph type="title"/>
          </p:nvPr>
        </p:nvSpPr>
        <p:spPr>
          <a:xfrm>
            <a:off x="2743200" y="521362"/>
            <a:ext cx="5943600" cy="896276"/>
          </a:xfrm>
          <a:prstGeom prst="rect">
            <a:avLst/>
          </a:prstGeom>
          <a:noFill/>
          <a:ln>
            <a:noFill/>
          </a:ln>
        </p:spPr>
        <p:txBody>
          <a:bodyPr spcFirstLastPara="1" vert="horz" wrap="square" lIns="68569" tIns="34275" rIns="68569" bIns="34275" rtlCol="0" anchor="ctr" anchorCtr="0">
            <a:noAutofit/>
          </a:bodyPr>
          <a:lstStyle/>
          <a:p>
            <a:pPr algn="ctr">
              <a:spcBef>
                <a:spcPts val="0"/>
              </a:spcBef>
              <a:buClr>
                <a:schemeClr val="dk2"/>
              </a:buClr>
              <a:buSzPts val="4400"/>
            </a:pPr>
            <a:r>
              <a:rPr lang="en-US" sz="3600" b="1" dirty="0">
                <a:solidFill>
                  <a:schemeClr val="bg1"/>
                </a:solidFill>
              </a:rPr>
              <a:t>Riding Into Sustainability</a:t>
            </a:r>
            <a:endParaRPr sz="3600" b="1" dirty="0">
              <a:solidFill>
                <a:schemeClr val="bg1"/>
              </a:solidFill>
            </a:endParaRPr>
          </a:p>
        </p:txBody>
      </p:sp>
      <p:sp>
        <p:nvSpPr>
          <p:cNvPr id="435" name="Google Shape;435;p66"/>
          <p:cNvSpPr txBox="1">
            <a:spLocks noGrp="1"/>
          </p:cNvSpPr>
          <p:nvPr>
            <p:ph sz="half" idx="1"/>
          </p:nvPr>
        </p:nvSpPr>
        <p:spPr>
          <a:prstGeom prst="rect">
            <a:avLst/>
          </a:prstGeom>
          <a:noFill/>
          <a:ln>
            <a:noFill/>
          </a:ln>
        </p:spPr>
        <p:txBody>
          <a:bodyPr spcFirstLastPara="1" vert="horz" wrap="square" lIns="68569" tIns="34275" rIns="68569" bIns="34275" rtlCol="0" anchor="t" anchorCtr="0">
            <a:noAutofit/>
          </a:bodyPr>
          <a:lstStyle/>
          <a:p>
            <a:pPr marL="0" indent="0">
              <a:spcBef>
                <a:spcPts val="0"/>
              </a:spcBef>
              <a:buClr>
                <a:schemeClr val="dk1"/>
              </a:buClr>
              <a:buSzPts val="3200"/>
              <a:buNone/>
            </a:pPr>
            <a:r>
              <a:rPr lang="en-US" sz="1200" dirty="0">
                <a:solidFill>
                  <a:schemeClr val="dk2"/>
                </a:solidFill>
                <a:latin typeface="Questrial"/>
                <a:ea typeface="Questrial"/>
                <a:cs typeface="Questrial"/>
                <a:sym typeface="Questrial"/>
              </a:rPr>
              <a:t>. </a:t>
            </a:r>
            <a:endParaRPr dirty="0"/>
          </a:p>
        </p:txBody>
      </p:sp>
      <p:sp>
        <p:nvSpPr>
          <p:cNvPr id="3" name="Content Placeholder 2"/>
          <p:cNvSpPr>
            <a:spLocks noGrp="1"/>
          </p:cNvSpPr>
          <p:nvPr>
            <p:ph sz="half" idx="2"/>
          </p:nvPr>
        </p:nvSpPr>
        <p:spPr/>
        <p:txBody>
          <a:bodyPr>
            <a:normAutofit lnSpcReduction="10000"/>
          </a:bodyPr>
          <a:lstStyle/>
          <a:p>
            <a:pPr lvl="0" fontAlgn="base">
              <a:spcAft>
                <a:spcPct val="0"/>
              </a:spcAft>
              <a:buClr>
                <a:srgbClr val="336600"/>
              </a:buClr>
              <a:buSzPct val="75000"/>
              <a:buFont typeface="Wingdings" pitchFamily="2" charset="2"/>
              <a:buChar char="n"/>
            </a:pPr>
            <a:r>
              <a:rPr lang="en-US" sz="3200" dirty="0">
                <a:solidFill>
                  <a:prstClr val="black"/>
                </a:solidFill>
                <a:latin typeface="Arial" pitchFamily="34" charset="0"/>
                <a:ea typeface="ＭＳ Ｐゴシック" charset="-128"/>
                <a:cs typeface="Arial" pitchFamily="34" charset="0"/>
              </a:rPr>
              <a:t>Training wheels are coming off</a:t>
            </a:r>
          </a:p>
          <a:p>
            <a:pPr lvl="1" fontAlgn="base">
              <a:spcAft>
                <a:spcPct val="0"/>
              </a:spcAft>
              <a:buClr>
                <a:srgbClr val="669900"/>
              </a:buClr>
              <a:buSzPct val="80000"/>
              <a:buFont typeface="Wingdings" pitchFamily="2" charset="2"/>
              <a:buChar char="¨"/>
            </a:pPr>
            <a:r>
              <a:rPr lang="en-US" sz="2800" dirty="0">
                <a:solidFill>
                  <a:prstClr val="black"/>
                </a:solidFill>
                <a:latin typeface="Arial" pitchFamily="34" charset="0"/>
                <a:ea typeface="ＭＳ Ｐゴシック" charset="-128"/>
                <a:cs typeface="Arial" pitchFamily="34" charset="0"/>
              </a:rPr>
              <a:t>Know where you are headed</a:t>
            </a:r>
            <a:endParaRPr lang="en-US" dirty="0">
              <a:solidFill>
                <a:prstClr val="black"/>
              </a:solidFill>
              <a:latin typeface="Arial" pitchFamily="34" charset="0"/>
              <a:ea typeface="ＭＳ Ｐゴシック" charset="-128"/>
              <a:cs typeface="Arial" pitchFamily="34" charset="0"/>
            </a:endParaRPr>
          </a:p>
          <a:p>
            <a:pPr lvl="1" fontAlgn="base">
              <a:spcAft>
                <a:spcPct val="0"/>
              </a:spcAft>
              <a:buClr>
                <a:srgbClr val="669900"/>
              </a:buClr>
              <a:buSzPct val="80000"/>
              <a:buFont typeface="Wingdings" pitchFamily="2" charset="2"/>
              <a:buChar char="¨"/>
            </a:pPr>
            <a:r>
              <a:rPr lang="en-US" sz="2800" dirty="0">
                <a:solidFill>
                  <a:prstClr val="black"/>
                </a:solidFill>
                <a:latin typeface="Arial" pitchFamily="34" charset="0"/>
                <a:ea typeface="ＭＳ Ｐゴシック" charset="-128"/>
                <a:cs typeface="Arial" pitchFamily="34" charset="0"/>
              </a:rPr>
              <a:t>Contact your Regional Coordinator</a:t>
            </a:r>
          </a:p>
          <a:p>
            <a:pPr lvl="1" fontAlgn="base">
              <a:spcAft>
                <a:spcPct val="0"/>
              </a:spcAft>
              <a:buClr>
                <a:srgbClr val="669900"/>
              </a:buClr>
              <a:buSzPct val="80000"/>
              <a:buFont typeface="Wingdings" pitchFamily="2" charset="2"/>
              <a:buChar char="¨"/>
            </a:pPr>
            <a:r>
              <a:rPr lang="en-US" sz="2800" dirty="0">
                <a:solidFill>
                  <a:prstClr val="black"/>
                </a:solidFill>
                <a:latin typeface="Arial" pitchFamily="34" charset="0"/>
                <a:ea typeface="ＭＳ Ｐゴシック" charset="-128"/>
                <a:cs typeface="Arial" pitchFamily="34" charset="0"/>
              </a:rPr>
              <a:t>Resources &amp; support are available</a:t>
            </a:r>
          </a:p>
          <a:p>
            <a:pPr lvl="1" fontAlgn="base">
              <a:spcAft>
                <a:spcPct val="0"/>
              </a:spcAft>
              <a:buClr>
                <a:srgbClr val="669900"/>
              </a:buClr>
              <a:buSzPct val="80000"/>
              <a:buFont typeface="Wingdings" pitchFamily="2" charset="2"/>
              <a:buChar char="¨"/>
            </a:pPr>
            <a:endParaRPr lang="en-US" sz="2800" dirty="0">
              <a:solidFill>
                <a:prstClr val="black"/>
              </a:solidFill>
              <a:latin typeface="Arial" pitchFamily="34" charset="0"/>
              <a:ea typeface="ＭＳ Ｐゴシック" charset="-128"/>
              <a:cs typeface="Arial" pitchFamily="34" charset="0"/>
            </a:endParaRPr>
          </a:p>
          <a:p>
            <a:endParaRPr lang="en-US" dirty="0"/>
          </a:p>
        </p:txBody>
      </p:sp>
      <p:pic>
        <p:nvPicPr>
          <p:cNvPr id="4" name="Picture 3" descr="Girl riding a bike with only 1 training wheel. " title="girl riding bike"/>
          <p:cNvPicPr>
            <a:picLocks noChangeAspect="1"/>
          </p:cNvPicPr>
          <p:nvPr/>
        </p:nvPicPr>
        <p:blipFill>
          <a:blip r:embed="rId3"/>
          <a:stretch>
            <a:fillRect/>
          </a:stretch>
        </p:blipFill>
        <p:spPr>
          <a:xfrm>
            <a:off x="277002" y="1600200"/>
            <a:ext cx="4218798" cy="4871126"/>
          </a:xfrm>
          <a:prstGeom prst="rect">
            <a:avLst/>
          </a:prstGeom>
        </p:spPr>
      </p:pic>
    </p:spTree>
    <p:extLst>
      <p:ext uri="{BB962C8B-B14F-4D97-AF65-F5344CB8AC3E}">
        <p14:creationId xmlns:p14="http://schemas.microsoft.com/office/powerpoint/2010/main" val="385223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59" y="1295400"/>
            <a:ext cx="7886700" cy="4841682"/>
          </a:xfrm>
        </p:spPr>
        <p:txBody>
          <a:bodyPr>
            <a:normAutofit/>
          </a:bodyPr>
          <a:lstStyle/>
          <a:p>
            <a:r>
              <a:rPr lang="en-US" sz="4800" dirty="0"/>
              <a:t>TFI Progress &amp; Sustainability</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10/30/2019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76539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6019800" cy="914400"/>
          </a:xfrm>
        </p:spPr>
        <p:txBody>
          <a:bodyPr/>
          <a:lstStyle/>
          <a:p>
            <a:r>
              <a:rPr lang="en-US" b="1" dirty="0">
                <a:solidFill>
                  <a:schemeClr val="bg1"/>
                </a:solidFill>
              </a:rPr>
              <a:t>TFI NRIP Cohort 14A</a:t>
            </a:r>
            <a:endParaRPr lang="en-US" dirty="0"/>
          </a:p>
        </p:txBody>
      </p:sp>
      <p:pic>
        <p:nvPicPr>
          <p:cNvPr id="5" name="Content Placeholder 4" descr="TFI NRIP scores  Cohort 14A showing a progression of 14%, 40%, 55% and 63% over 4 days of training from over 4 days of training from fall 2018, Winter 2018, Spring 2019 1nd fall of 2019" title="TFI NRIP scores for Cohort 14A"/>
          <p:cNvPicPr>
            <a:picLocks noGrp="1" noChangeAspect="1"/>
          </p:cNvPicPr>
          <p:nvPr>
            <p:ph idx="1"/>
          </p:nvPr>
        </p:nvPicPr>
        <p:blipFill>
          <a:blip r:embed="rId2"/>
          <a:stretch>
            <a:fillRect/>
          </a:stretch>
        </p:blipFill>
        <p:spPr>
          <a:xfrm>
            <a:off x="460258" y="1600200"/>
            <a:ext cx="8223484" cy="4525963"/>
          </a:xfrm>
          <a:prstGeom prst="rect">
            <a:avLst/>
          </a:prstGeom>
        </p:spPr>
      </p:pic>
    </p:spTree>
    <p:extLst>
      <p:ext uri="{BB962C8B-B14F-4D97-AF65-F5344CB8AC3E}">
        <p14:creationId xmlns:p14="http://schemas.microsoft.com/office/powerpoint/2010/main" val="266762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6172200" cy="990600"/>
          </a:xfrm>
        </p:spPr>
        <p:txBody>
          <a:bodyPr/>
          <a:lstStyle/>
          <a:p>
            <a:r>
              <a:rPr lang="en-US" b="1" dirty="0">
                <a:solidFill>
                  <a:schemeClr val="bg1"/>
                </a:solidFill>
              </a:rPr>
              <a:t>TFI NRIP Cohort 14B</a:t>
            </a:r>
            <a:endParaRPr lang="en-US" dirty="0"/>
          </a:p>
        </p:txBody>
      </p:sp>
      <p:pic>
        <p:nvPicPr>
          <p:cNvPr id="5" name="Content Placeholder 4" descr="TFI NRIP scores  Cohort 14Bshowing a progression of 13%, 47%, 63%, and 65%   over 4 days of training from fall 2018, Winter 2018, Spring 2019 and fall of 2019" title="TFI NRIP scores for Cohort 14B"/>
          <p:cNvPicPr>
            <a:picLocks noGrp="1" noChangeAspect="1"/>
          </p:cNvPicPr>
          <p:nvPr>
            <p:ph idx="1"/>
          </p:nvPr>
        </p:nvPicPr>
        <p:blipFill>
          <a:blip r:embed="rId2"/>
          <a:stretch>
            <a:fillRect/>
          </a:stretch>
        </p:blipFill>
        <p:spPr>
          <a:xfrm>
            <a:off x="460258" y="1600200"/>
            <a:ext cx="8223484" cy="4525963"/>
          </a:xfrm>
          <a:prstGeom prst="rect">
            <a:avLst/>
          </a:prstGeom>
        </p:spPr>
      </p:pic>
    </p:spTree>
    <p:extLst>
      <p:ext uri="{BB962C8B-B14F-4D97-AF65-F5344CB8AC3E}">
        <p14:creationId xmlns:p14="http://schemas.microsoft.com/office/powerpoint/2010/main" val="356664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6019800" cy="838200"/>
          </a:xfrm>
        </p:spPr>
        <p:txBody>
          <a:bodyPr/>
          <a:lstStyle/>
          <a:p>
            <a:r>
              <a:rPr lang="en-US" b="1" dirty="0">
                <a:solidFill>
                  <a:schemeClr val="bg1"/>
                </a:solidFill>
              </a:rPr>
              <a:t>TFI MRIP Cohort 14</a:t>
            </a:r>
            <a:endParaRPr lang="en-US" dirty="0"/>
          </a:p>
        </p:txBody>
      </p:sp>
      <p:pic>
        <p:nvPicPr>
          <p:cNvPr id="4" name="Content Placeholder 3" descr="TFI MRIP Cohort 14 scores showing a progression of 21%, 44%, 61% and 65%over 4 days of training from fall 2018, Winter 2018, Spring 2019 and fall of 201965%      " title="TFI MRIP Cohort 14 scores"/>
          <p:cNvPicPr>
            <a:picLocks noGrp="1" noChangeAspect="1"/>
          </p:cNvPicPr>
          <p:nvPr>
            <p:ph idx="1"/>
          </p:nvPr>
        </p:nvPicPr>
        <p:blipFill>
          <a:blip r:embed="rId2"/>
          <a:stretch>
            <a:fillRect/>
          </a:stretch>
        </p:blipFill>
        <p:spPr>
          <a:xfrm>
            <a:off x="460258" y="1600200"/>
            <a:ext cx="8223484" cy="4525963"/>
          </a:xfrm>
          <a:prstGeom prst="rect">
            <a:avLst/>
          </a:prstGeom>
        </p:spPr>
      </p:pic>
    </p:spTree>
    <p:extLst>
      <p:ext uri="{BB962C8B-B14F-4D97-AF65-F5344CB8AC3E}">
        <p14:creationId xmlns:p14="http://schemas.microsoft.com/office/powerpoint/2010/main" val="62588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6019800" cy="838200"/>
          </a:xfrm>
        </p:spPr>
        <p:txBody>
          <a:bodyPr/>
          <a:lstStyle/>
          <a:p>
            <a:r>
              <a:rPr lang="en-US" b="1" dirty="0">
                <a:solidFill>
                  <a:schemeClr val="bg1"/>
                </a:solidFill>
              </a:rPr>
              <a:t>TFI SRIP Cohort 14</a:t>
            </a:r>
            <a:endParaRPr lang="en-US" dirty="0"/>
          </a:p>
        </p:txBody>
      </p:sp>
      <p:pic>
        <p:nvPicPr>
          <p:cNvPr id="8" name="Content Placeholder 7" descr="TFI SRIP Cohort 14 scores showing a progression of 20%, 39%, 53% and 47% over 4 days of training from fall 2018, Winter 2018, Spring 2019 and fall of 2019.    " title="TFI SRIP Cohort 14 scores"/>
          <p:cNvPicPr>
            <a:picLocks noGrp="1" noChangeAspect="1"/>
          </p:cNvPicPr>
          <p:nvPr>
            <p:ph idx="1"/>
          </p:nvPr>
        </p:nvPicPr>
        <p:blipFill>
          <a:blip r:embed="rId2"/>
          <a:stretch>
            <a:fillRect/>
          </a:stretch>
        </p:blipFill>
        <p:spPr>
          <a:xfrm>
            <a:off x="457200" y="1600200"/>
            <a:ext cx="8226542" cy="4724400"/>
          </a:xfrm>
          <a:prstGeom prst="rect">
            <a:avLst/>
          </a:prstGeom>
        </p:spPr>
      </p:pic>
    </p:spTree>
    <p:extLst>
      <p:ext uri="{BB962C8B-B14F-4D97-AF65-F5344CB8AC3E}">
        <p14:creationId xmlns:p14="http://schemas.microsoft.com/office/powerpoint/2010/main" val="144612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title="SRIP Cohort 14 Tiered Fidelity Inventory Chart - Fall Winter Spring"/>
          <p:cNvGraphicFramePr/>
          <p:nvPr>
            <p:extLst>
              <p:ext uri="{D42A27DB-BD31-4B8C-83A1-F6EECF244321}">
                <p14:modId xmlns:p14="http://schemas.microsoft.com/office/powerpoint/2010/main" val="2774147540"/>
              </p:ext>
            </p:extLst>
          </p:nvPr>
        </p:nvGraphicFramePr>
        <p:xfrm>
          <a:off x="5998599" y="2508534"/>
          <a:ext cx="2713922" cy="3617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title="SRIP Cohort 14 Tiered Fidelity Inventory Chart - Fall Winter Spring"/>
          <p:cNvGraphicFramePr/>
          <p:nvPr>
            <p:extLst>
              <p:ext uri="{D42A27DB-BD31-4B8C-83A1-F6EECF244321}">
                <p14:modId xmlns:p14="http://schemas.microsoft.com/office/powerpoint/2010/main" val="2825956399"/>
              </p:ext>
            </p:extLst>
          </p:nvPr>
        </p:nvGraphicFramePr>
        <p:xfrm>
          <a:off x="3609117" y="2514945"/>
          <a:ext cx="2485323" cy="361569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Autofit/>
          </a:bodyPr>
          <a:lstStyle/>
          <a:p>
            <a:r>
              <a:rPr lang="en-US" sz="1800" b="1" dirty="0">
                <a:solidFill>
                  <a:schemeClr val="tx1"/>
                </a:solidFill>
              </a:rPr>
              <a:t>… “(6) using a team-based approach to support effective</a:t>
            </a:r>
            <a:br>
              <a:rPr lang="en-US" sz="1800" b="1" dirty="0">
                <a:solidFill>
                  <a:schemeClr val="tx1"/>
                </a:solidFill>
              </a:rPr>
            </a:br>
            <a:r>
              <a:rPr lang="en-US" sz="1800" b="1" dirty="0">
                <a:solidFill>
                  <a:schemeClr val="tx1"/>
                </a:solidFill>
              </a:rPr>
              <a:t>implementation, monitor progress, and evaluate outcomes.”</a:t>
            </a:r>
          </a:p>
        </p:txBody>
      </p:sp>
      <p:graphicFrame>
        <p:nvGraphicFramePr>
          <p:cNvPr id="12" name="Chart 11" title="SRIP Cohort 14 Tiered Fidelity Inventory Chart - Fall Winter Spring"/>
          <p:cNvGraphicFramePr/>
          <p:nvPr>
            <p:extLst>
              <p:ext uri="{D42A27DB-BD31-4B8C-83A1-F6EECF244321}">
                <p14:modId xmlns:p14="http://schemas.microsoft.com/office/powerpoint/2010/main" val="3633539002"/>
              </p:ext>
            </p:extLst>
          </p:nvPr>
        </p:nvGraphicFramePr>
        <p:xfrm>
          <a:off x="334516" y="2514600"/>
          <a:ext cx="3178760" cy="3611866"/>
        </p:xfrm>
        <a:graphic>
          <a:graphicData uri="http://schemas.openxmlformats.org/drawingml/2006/chart">
            <c:chart xmlns:c="http://schemas.openxmlformats.org/drawingml/2006/chart" xmlns:r="http://schemas.openxmlformats.org/officeDocument/2006/relationships" r:id="rId5"/>
          </a:graphicData>
        </a:graphic>
      </p:graphicFrame>
      <p:sp>
        <p:nvSpPr>
          <p:cNvPr id="9" name="Isosceles Triangle 14" title="MutliTiered System of Support Triangle"/>
          <p:cNvSpPr>
            <a:spLocks noChangeAspect="1" noChangeArrowheads="1"/>
          </p:cNvSpPr>
          <p:nvPr/>
        </p:nvSpPr>
        <p:spPr bwMode="auto">
          <a:xfrm>
            <a:off x="381000" y="210427"/>
            <a:ext cx="1591397" cy="1335065"/>
          </a:xfrm>
          <a:prstGeom prst="triangle">
            <a:avLst>
              <a:gd name="adj" fmla="val 49106"/>
            </a:avLst>
          </a:prstGeom>
          <a:solidFill>
            <a:srgbClr val="78BE21"/>
          </a:solidFill>
          <a:ln w="25400">
            <a:solidFill>
              <a:schemeClr val="tx1">
                <a:alpha val="58038"/>
              </a:schemeClr>
            </a:solidFill>
            <a:miter lim="800000"/>
            <a:headEnd/>
            <a:tailEnd/>
          </a:ln>
        </p:spPr>
        <p:txBody>
          <a:bodyPr vert="horz" wrap="square" lIns="0" tIns="34290" rIns="0" bIns="34290" numCol="1" anchor="ctr" anchorCtr="0" compatLnSpc="1">
            <a:prstTxWarp prst="textNoShape">
              <a:avLst/>
            </a:prstTxWarp>
          </a:bodyPr>
          <a:lstStyle/>
          <a:p>
            <a:pPr algn="ctr" defTabSz="685800" fontAlgn="base">
              <a:spcBef>
                <a:spcPct val="0"/>
              </a:spcBef>
              <a:spcAft>
                <a:spcPct val="0"/>
              </a:spcAft>
              <a:defRPr/>
            </a:pPr>
            <a:r>
              <a:rPr lang="en-US" altLang="en-US" sz="1200" b="1" kern="0" dirty="0">
                <a:solidFill>
                  <a:srgbClr val="FFFFFF"/>
                </a:solidFill>
                <a:effectLst>
                  <a:outerShdw blurRad="38100" dist="38100" dir="2700000" algn="tl">
                    <a:srgbClr val="000000">
                      <a:alpha val="43137"/>
                    </a:srgbClr>
                  </a:outerShdw>
                </a:effectLst>
                <a:latin typeface="Calibri"/>
                <a:cs typeface="Arial" pitchFamily="34" charset="0"/>
              </a:rPr>
              <a:t>Supports for</a:t>
            </a:r>
          </a:p>
          <a:p>
            <a:pPr algn="ctr" defTabSz="685800" fontAlgn="base">
              <a:spcBef>
                <a:spcPct val="0"/>
              </a:spcBef>
              <a:spcAft>
                <a:spcPct val="0"/>
              </a:spcAft>
              <a:defRPr/>
            </a:pPr>
            <a:endParaRPr lang="en-US" altLang="en-US" sz="750" b="1" kern="0" dirty="0">
              <a:solidFill>
                <a:srgbClr val="FFFFFF"/>
              </a:solidFill>
              <a:effectLst>
                <a:outerShdw blurRad="38100" dist="38100" dir="2700000" algn="tl">
                  <a:srgbClr val="000000">
                    <a:alpha val="43137"/>
                  </a:srgbClr>
                </a:outerShdw>
              </a:effectLst>
              <a:latin typeface="Calibri"/>
              <a:cs typeface="Arial" pitchFamily="34" charset="0"/>
            </a:endParaRPr>
          </a:p>
          <a:p>
            <a:pPr algn="ctr" defTabSz="685800" fontAlgn="base">
              <a:spcBef>
                <a:spcPct val="0"/>
              </a:spcBef>
              <a:spcAft>
                <a:spcPct val="0"/>
              </a:spcAft>
              <a:defRPr/>
            </a:pPr>
            <a:r>
              <a:rPr lang="en-US" altLang="en-US" sz="1200" b="1" kern="0" dirty="0">
                <a:solidFill>
                  <a:srgbClr val="FFFFFF"/>
                </a:solidFill>
                <a:effectLst>
                  <a:outerShdw blurRad="38100" dist="38100" dir="2700000" algn="tl">
                    <a:srgbClr val="000000">
                      <a:alpha val="43137"/>
                    </a:srgbClr>
                  </a:outerShdw>
                </a:effectLst>
                <a:latin typeface="Calibri"/>
                <a:cs typeface="Arial" pitchFamily="34" charset="0"/>
              </a:rPr>
              <a:t>All Students</a:t>
            </a:r>
            <a:endParaRPr lang="en-US" altLang="en-US" sz="788" b="1" kern="0" dirty="0">
              <a:solidFill>
                <a:srgbClr val="FFFFFF"/>
              </a:solidFill>
              <a:effectLst>
                <a:outerShdw blurRad="38100" dist="38100" dir="2700000" algn="tl">
                  <a:srgbClr val="000000">
                    <a:alpha val="43137"/>
                  </a:srgbClr>
                </a:outerShdw>
              </a:effectLst>
              <a:latin typeface="Calibri"/>
              <a:cs typeface="Arial" pitchFamily="34" charset="0"/>
            </a:endParaRPr>
          </a:p>
          <a:p>
            <a:pPr algn="ctr" defTabSz="685800" fontAlgn="base">
              <a:spcBef>
                <a:spcPct val="0"/>
              </a:spcBef>
              <a:spcAft>
                <a:spcPct val="0"/>
              </a:spcAft>
              <a:defRPr/>
            </a:pPr>
            <a:endParaRPr lang="en-US" altLang="en-US" sz="788" b="1" kern="0" dirty="0">
              <a:solidFill>
                <a:srgbClr val="FFFFFF"/>
              </a:solidFill>
              <a:effectLst>
                <a:outerShdw blurRad="38100" dist="38100" dir="2700000" algn="tl">
                  <a:srgbClr val="000000">
                    <a:alpha val="43137"/>
                  </a:srgbClr>
                </a:outerShdw>
              </a:effectLst>
              <a:latin typeface="Calibri"/>
              <a:cs typeface="Arial" pitchFamily="34" charset="0"/>
            </a:endParaRPr>
          </a:p>
        </p:txBody>
      </p:sp>
      <p:sp>
        <p:nvSpPr>
          <p:cNvPr id="10" name="Trapezoid 15" descr="Triangle with 3 tiers colrewd red yellow and green" title="Yellow Tier 2"/>
          <p:cNvSpPr>
            <a:spLocks noChangeAspect="1"/>
          </p:cNvSpPr>
          <p:nvPr/>
        </p:nvSpPr>
        <p:spPr bwMode="auto">
          <a:xfrm>
            <a:off x="618278" y="670331"/>
            <a:ext cx="1104096" cy="477078"/>
          </a:xfrm>
          <a:custGeom>
            <a:avLst/>
            <a:gdLst>
              <a:gd name="T0" fmla="*/ 0 w 2371411"/>
              <a:gd name="T1" fmla="*/ 1003935 h 1003935"/>
              <a:gd name="T2" fmla="*/ 585866 w 2371411"/>
              <a:gd name="T3" fmla="*/ 0 h 1003935"/>
              <a:gd name="T4" fmla="*/ 1785545 w 2371411"/>
              <a:gd name="T5" fmla="*/ 0 h 1003935"/>
              <a:gd name="T6" fmla="*/ 2371411 w 2371411"/>
              <a:gd name="T7" fmla="*/ 1003935 h 1003935"/>
              <a:gd name="T8" fmla="*/ 0 w 2371411"/>
              <a:gd name="T9" fmla="*/ 1003935 h 1003935"/>
              <a:gd name="T10" fmla="*/ 0 60000 65536"/>
              <a:gd name="T11" fmla="*/ 0 60000 65536"/>
              <a:gd name="T12" fmla="*/ 0 60000 65536"/>
              <a:gd name="T13" fmla="*/ 0 60000 65536"/>
              <a:gd name="T14" fmla="*/ 0 60000 65536"/>
              <a:gd name="T15" fmla="*/ 0 w 2371411"/>
              <a:gd name="T16" fmla="*/ 0 h 1003935"/>
              <a:gd name="T17" fmla="*/ 2371411 w 2371411"/>
              <a:gd name="T18" fmla="*/ 1003935 h 1003935"/>
            </a:gdLst>
            <a:ahLst/>
            <a:cxnLst>
              <a:cxn ang="T10">
                <a:pos x="T0" y="T1"/>
              </a:cxn>
              <a:cxn ang="T11">
                <a:pos x="T2" y="T3"/>
              </a:cxn>
              <a:cxn ang="T12">
                <a:pos x="T4" y="T5"/>
              </a:cxn>
              <a:cxn ang="T13">
                <a:pos x="T6" y="T7"/>
              </a:cxn>
              <a:cxn ang="T14">
                <a:pos x="T8" y="T9"/>
              </a:cxn>
            </a:cxnLst>
            <a:rect l="T15" t="T16" r="T17" b="T18"/>
            <a:pathLst>
              <a:path w="2371411" h="1003935">
                <a:moveTo>
                  <a:pt x="0" y="1003935"/>
                </a:moveTo>
                <a:lnTo>
                  <a:pt x="585866" y="0"/>
                </a:lnTo>
                <a:lnTo>
                  <a:pt x="1785545" y="0"/>
                </a:lnTo>
                <a:lnTo>
                  <a:pt x="2371411" y="1003935"/>
                </a:lnTo>
                <a:lnTo>
                  <a:pt x="0" y="1003935"/>
                </a:lnTo>
                <a:close/>
              </a:path>
            </a:pathLst>
          </a:custGeom>
          <a:solidFill>
            <a:srgbClr val="F0C23C"/>
          </a:solidFill>
          <a:ln w="25400">
            <a:solidFill>
              <a:schemeClr val="tx1">
                <a:alpha val="58038"/>
              </a:schemeClr>
            </a:solidFill>
            <a:miter lim="800000"/>
            <a:headEnd/>
            <a:tailEnd/>
          </a:ln>
        </p:spPr>
        <p:txBody>
          <a:bodyPr vert="horz" wrap="square" lIns="0" tIns="34290" rIns="0" bIns="34290" numCol="1" anchor="ctr" anchorCtr="0" compatLnSpc="1">
            <a:prstTxWarp prst="textNoShape">
              <a:avLst/>
            </a:prstTxWarp>
          </a:bodyPr>
          <a:lstStyle/>
          <a:p>
            <a:pPr algn="ctr" defTabSz="685800" fontAlgn="base">
              <a:spcBef>
                <a:spcPct val="0"/>
              </a:spcBef>
              <a:spcAft>
                <a:spcPct val="0"/>
              </a:spcAft>
              <a:defRPr/>
            </a:pPr>
            <a:r>
              <a:rPr lang="en-US" altLang="en-US" sz="1200" b="1" dirty="0">
                <a:solidFill>
                  <a:srgbClr val="FFFFFF"/>
                </a:solidFill>
                <a:effectLst>
                  <a:outerShdw blurRad="38100" dist="38100" dir="2700000" algn="tl">
                    <a:srgbClr val="000000">
                      <a:alpha val="43137"/>
                    </a:srgbClr>
                  </a:outerShdw>
                </a:effectLst>
                <a:latin typeface="Calibri"/>
                <a:ea typeface="Calibri" pitchFamily="34" charset="0"/>
                <a:cs typeface="Times New Roman" pitchFamily="18" charset="0"/>
              </a:rPr>
              <a:t>Some</a:t>
            </a:r>
          </a:p>
        </p:txBody>
      </p:sp>
      <p:sp>
        <p:nvSpPr>
          <p:cNvPr id="11" name="Isosceles Triangle 16" title="Red Tier 3"/>
          <p:cNvSpPr>
            <a:spLocks noChangeAspect="1" noChangeArrowheads="1"/>
          </p:cNvSpPr>
          <p:nvPr/>
        </p:nvSpPr>
        <p:spPr bwMode="auto">
          <a:xfrm>
            <a:off x="874753" y="196492"/>
            <a:ext cx="591146" cy="495460"/>
          </a:xfrm>
          <a:prstGeom prst="triangle">
            <a:avLst>
              <a:gd name="adj" fmla="val 49713"/>
            </a:avLst>
          </a:prstGeom>
          <a:solidFill>
            <a:srgbClr val="C31D22"/>
          </a:solidFill>
          <a:ln w="25400">
            <a:solidFill>
              <a:schemeClr val="tx1">
                <a:alpha val="58038"/>
              </a:schemeClr>
            </a:solidFill>
            <a:miter lim="800000"/>
            <a:headEnd/>
            <a:tailEnd/>
          </a:ln>
        </p:spPr>
        <p:txBody>
          <a:bodyPr vert="horz" wrap="square" lIns="0" tIns="34290" rIns="0" bIns="34290" numCol="1" anchor="t" anchorCtr="0" compatLnSpc="1">
            <a:prstTxWarp prst="textNoShape">
              <a:avLst/>
            </a:prstTxWarp>
          </a:bodyPr>
          <a:lstStyle/>
          <a:p>
            <a:pPr algn="ctr" defTabSz="685800" fontAlgn="base">
              <a:spcBef>
                <a:spcPct val="0"/>
              </a:spcBef>
              <a:spcAft>
                <a:spcPct val="0"/>
              </a:spcAft>
              <a:defRPr/>
            </a:pPr>
            <a:r>
              <a:rPr lang="en-US" altLang="en-US" sz="1200" b="1" dirty="0">
                <a:solidFill>
                  <a:srgbClr val="FFFFFF"/>
                </a:solidFill>
                <a:effectLst>
                  <a:outerShdw blurRad="38100" dist="38100" dir="2700000" algn="tl">
                    <a:srgbClr val="000000">
                      <a:alpha val="43137"/>
                    </a:srgbClr>
                  </a:outerShdw>
                </a:effectLst>
                <a:latin typeface="Calibri"/>
                <a:ea typeface="Calibri" pitchFamily="34" charset="0"/>
                <a:cs typeface="Times New Roman" pitchFamily="18" charset="0"/>
              </a:rPr>
              <a:t>Few</a:t>
            </a:r>
            <a:endParaRPr lang="en-US" altLang="en-US" sz="2700" b="1" dirty="0">
              <a:solidFill>
                <a:srgbClr val="FFFFFF"/>
              </a:solidFill>
              <a:effectLst>
                <a:outerShdw blurRad="38100" dist="38100" dir="2700000" algn="tl">
                  <a:srgbClr val="000000">
                    <a:alpha val="43137"/>
                  </a:srgbClr>
                </a:outerShdw>
              </a:effectLst>
              <a:latin typeface="Calibri"/>
              <a:ea typeface="Calibri" pitchFamily="34" charset="0"/>
              <a:cs typeface="Times New Roman" pitchFamily="18" charset="0"/>
            </a:endParaRPr>
          </a:p>
        </p:txBody>
      </p:sp>
      <p:cxnSp>
        <p:nvCxnSpPr>
          <p:cNvPr id="8" name="Straight Connector 7" descr="Green line across the graph on the 70 percentn axis" title="green line"/>
          <p:cNvCxnSpPr>
            <a:cxnSpLocks/>
          </p:cNvCxnSpPr>
          <p:nvPr/>
        </p:nvCxnSpPr>
        <p:spPr>
          <a:xfrm flipV="1">
            <a:off x="762000" y="3411922"/>
            <a:ext cx="2774933" cy="19943"/>
          </a:xfrm>
          <a:prstGeom prst="line">
            <a:avLst/>
          </a:prstGeom>
          <a:ln w="539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descr="Green line across the graph on the 70 percentn axis" title="green line"/>
          <p:cNvCxnSpPr>
            <a:cxnSpLocks/>
          </p:cNvCxnSpPr>
          <p:nvPr/>
        </p:nvCxnSpPr>
        <p:spPr>
          <a:xfrm flipV="1">
            <a:off x="3525104" y="3394059"/>
            <a:ext cx="2485323" cy="17863"/>
          </a:xfrm>
          <a:prstGeom prst="line">
            <a:avLst/>
          </a:prstGeom>
          <a:ln w="539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descr="Green line across the graph on the 70 percentn axis" title="green  line"/>
          <p:cNvCxnSpPr/>
          <p:nvPr/>
        </p:nvCxnSpPr>
        <p:spPr>
          <a:xfrm flipV="1">
            <a:off x="5997167" y="3374724"/>
            <a:ext cx="2690265" cy="19335"/>
          </a:xfrm>
          <a:prstGeom prst="line">
            <a:avLst/>
          </a:prstGeom>
          <a:ln w="53975">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6526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18" grpId="0">
        <p:bldAsOne/>
      </p:bldGraphic>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25563"/>
            <a:ext cx="7886700" cy="1325563"/>
          </a:xfrm>
        </p:spPr>
        <p:txBody>
          <a:bodyPr/>
          <a:lstStyle/>
          <a:p>
            <a:r>
              <a:rPr lang="en-US" dirty="0"/>
              <a:t>Data Calendar At-A Glance</a:t>
            </a:r>
          </a:p>
        </p:txBody>
      </p:sp>
      <p:graphicFrame>
        <p:nvGraphicFramePr>
          <p:cNvPr id="4" name="Object 3" descr="Data calendar for Sustaining andimproving Skills" title="Data Calendar"/>
          <p:cNvGraphicFramePr>
            <a:graphicFrameLocks noChangeAspect="1"/>
          </p:cNvGraphicFramePr>
          <p:nvPr>
            <p:extLst>
              <p:ext uri="{D42A27DB-BD31-4B8C-83A1-F6EECF244321}">
                <p14:modId xmlns:p14="http://schemas.microsoft.com/office/powerpoint/2010/main" val="511217865"/>
              </p:ext>
            </p:extLst>
          </p:nvPr>
        </p:nvGraphicFramePr>
        <p:xfrm>
          <a:off x="73819" y="0"/>
          <a:ext cx="8968944" cy="6858000"/>
        </p:xfrm>
        <a:graphic>
          <a:graphicData uri="http://schemas.openxmlformats.org/presentationml/2006/ole">
            <mc:AlternateContent xmlns:mc="http://schemas.openxmlformats.org/markup-compatibility/2006">
              <mc:Choice xmlns:v="urn:schemas-microsoft-com:vml" Requires="v">
                <p:oleObj spid="_x0000_s3142" name="Document" r:id="rId4" imgW="9240678" imgH="7443130" progId="Word.Document.12">
                  <p:embed/>
                </p:oleObj>
              </mc:Choice>
              <mc:Fallback>
                <p:oleObj name="Document" r:id="rId4" imgW="9240678" imgH="7443130" progId="Word.Document.12">
                  <p:embed/>
                  <p:pic>
                    <p:nvPicPr>
                      <p:cNvPr id="0" name=""/>
                      <p:cNvPicPr/>
                      <p:nvPr/>
                    </p:nvPicPr>
                    <p:blipFill>
                      <a:blip r:embed="rId5"/>
                      <a:stretch>
                        <a:fillRect/>
                      </a:stretch>
                    </p:blipFill>
                    <p:spPr>
                      <a:xfrm>
                        <a:off x="73819" y="0"/>
                        <a:ext cx="8968944" cy="6858000"/>
                      </a:xfrm>
                      <a:prstGeom prst="rect">
                        <a:avLst/>
                      </a:prstGeom>
                    </p:spPr>
                  </p:pic>
                </p:oleObj>
              </mc:Fallback>
            </mc:AlternateContent>
          </a:graphicData>
        </a:graphic>
      </p:graphicFrame>
    </p:spTree>
    <p:extLst>
      <p:ext uri="{BB962C8B-B14F-4D97-AF65-F5344CB8AC3E}">
        <p14:creationId xmlns:p14="http://schemas.microsoft.com/office/powerpoint/2010/main" val="218776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59" y="1295400"/>
            <a:ext cx="7886700" cy="4841682"/>
          </a:xfrm>
        </p:spPr>
        <p:txBody>
          <a:bodyPr>
            <a:normAutofit/>
          </a:bodyPr>
          <a:lstStyle/>
          <a:p>
            <a:r>
              <a:rPr lang="en-US" sz="4800" dirty="0"/>
              <a:t>PBIS Leadership Forum </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10/30/2019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43613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261"/>
            <a:ext cx="8229600" cy="1143000"/>
          </a:xfrm>
        </p:spPr>
        <p:txBody>
          <a:bodyPr>
            <a:normAutofit/>
          </a:bodyPr>
          <a:lstStyle/>
          <a:p>
            <a:pPr algn="r"/>
            <a:r>
              <a:rPr lang="en-US" sz="3600" b="1" dirty="0">
                <a:solidFill>
                  <a:schemeClr val="bg1"/>
                </a:solidFill>
              </a:rPr>
              <a:t>Implementers Forum 2019</a:t>
            </a:r>
          </a:p>
        </p:txBody>
      </p:sp>
      <p:sp>
        <p:nvSpPr>
          <p:cNvPr id="7" name="Rectangle 6"/>
          <p:cNvSpPr/>
          <p:nvPr/>
        </p:nvSpPr>
        <p:spPr>
          <a:xfrm>
            <a:off x="152400" y="5943600"/>
            <a:ext cx="6934200" cy="338554"/>
          </a:xfrm>
          <a:prstGeom prst="rect">
            <a:avLst/>
          </a:prstGeom>
        </p:spPr>
        <p:txBody>
          <a:bodyPr wrap="square">
            <a:spAutoFit/>
          </a:bodyPr>
          <a:lstStyle/>
          <a:p>
            <a:r>
              <a:rPr lang="en-US" sz="1600" dirty="0">
                <a:hlinkClick r:id="rId3"/>
              </a:rPr>
              <a:t>https://www.pbis.org/conference-and-presentations/pbis-leadership-forum</a:t>
            </a:r>
            <a:r>
              <a:rPr lang="en-US" sz="1600" dirty="0"/>
              <a:t>  </a:t>
            </a:r>
          </a:p>
        </p:txBody>
      </p:sp>
      <p:sp>
        <p:nvSpPr>
          <p:cNvPr id="5" name="Rectangle 4"/>
          <p:cNvSpPr/>
          <p:nvPr/>
        </p:nvSpPr>
        <p:spPr>
          <a:xfrm>
            <a:off x="152400" y="3988475"/>
            <a:ext cx="8991600" cy="1815882"/>
          </a:xfrm>
          <a:prstGeom prst="rect">
            <a:avLst/>
          </a:prstGeom>
        </p:spPr>
        <p:txBody>
          <a:bodyPr wrap="square">
            <a:spAutoFit/>
          </a:bodyPr>
          <a:lstStyle/>
          <a:p>
            <a:r>
              <a:rPr lang="en-US" sz="2800" b="1" i="1" dirty="0">
                <a:latin typeface="trebuchet ms" panose="020B0603020202020204" pitchFamily="34" charset="0"/>
              </a:rPr>
              <a:t>This two-day forum for school, state, district, and regional Leadership Teams and other professionals has been designed to help increase the effectiveness of PBIS implementation.</a:t>
            </a:r>
            <a:r>
              <a:rPr lang="en-US" b="1" i="1" dirty="0">
                <a:latin typeface="trebuchet ms" panose="020B0603020202020204" pitchFamily="34" charset="0"/>
              </a:rPr>
              <a:t> </a:t>
            </a:r>
            <a:endParaRPr lang="en-US" dirty="0"/>
          </a:p>
        </p:txBody>
      </p:sp>
      <p:pic>
        <p:nvPicPr>
          <p:cNvPr id="8" name="Content Placeholder 7" descr="PBIS Supporting our most vunerable children and youth. October 3-4, 2019 Hilton Chicago, Il" title="PBIS"/>
          <p:cNvPicPr>
            <a:picLocks noGrp="1" noChangeAspect="1"/>
          </p:cNvPicPr>
          <p:nvPr>
            <p:ph idx="1"/>
          </p:nvPr>
        </p:nvPicPr>
        <p:blipFill>
          <a:blip r:embed="rId4"/>
          <a:stretch>
            <a:fillRect/>
          </a:stretch>
        </p:blipFill>
        <p:spPr>
          <a:xfrm>
            <a:off x="495300" y="1828800"/>
            <a:ext cx="8648700" cy="1770582"/>
          </a:xfrm>
          <a:prstGeom prst="rect">
            <a:avLst/>
          </a:prstGeom>
        </p:spPr>
      </p:pic>
    </p:spTree>
    <p:extLst>
      <p:ext uri="{BB962C8B-B14F-4D97-AF65-F5344CB8AC3E}">
        <p14:creationId xmlns:p14="http://schemas.microsoft.com/office/powerpoint/2010/main" val="188185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552"/>
            <a:ext cx="8229600" cy="1143000"/>
          </a:xfrm>
        </p:spPr>
        <p:txBody>
          <a:bodyPr/>
          <a:lstStyle/>
          <a:p>
            <a:r>
              <a:rPr lang="en-US" b="1" dirty="0">
                <a:solidFill>
                  <a:schemeClr val="bg1"/>
                </a:solidFill>
              </a:rPr>
              <a:t>Takeaways</a:t>
            </a:r>
          </a:p>
        </p:txBody>
      </p:sp>
      <p:sp>
        <p:nvSpPr>
          <p:cNvPr id="3" name="Content Placeholder 2"/>
          <p:cNvSpPr>
            <a:spLocks noGrp="1"/>
          </p:cNvSpPr>
          <p:nvPr>
            <p:ph idx="1"/>
          </p:nvPr>
        </p:nvSpPr>
        <p:spPr/>
        <p:txBody>
          <a:bodyPr>
            <a:normAutofit/>
          </a:bodyPr>
          <a:lstStyle/>
          <a:p>
            <a:pPr>
              <a:lnSpc>
                <a:spcPct val="200000"/>
              </a:lnSpc>
            </a:pPr>
            <a:r>
              <a:rPr lang="en-US" dirty="0"/>
              <a:t>PBIS in Action</a:t>
            </a:r>
          </a:p>
          <a:p>
            <a:pPr>
              <a:lnSpc>
                <a:spcPct val="200000"/>
              </a:lnSpc>
            </a:pPr>
            <a:r>
              <a:rPr lang="en-US" dirty="0"/>
              <a:t>TFI progress &amp; Sustainability</a:t>
            </a:r>
          </a:p>
          <a:p>
            <a:pPr>
              <a:lnSpc>
                <a:spcPct val="200000"/>
              </a:lnSpc>
            </a:pPr>
            <a:r>
              <a:rPr lang="en-US" dirty="0"/>
              <a:t>2019 PBIS Leadership Forum </a:t>
            </a:r>
          </a:p>
          <a:p>
            <a:pPr>
              <a:lnSpc>
                <a:spcPct val="200000"/>
              </a:lnSpc>
            </a:pPr>
            <a:r>
              <a:rPr lang="en-US" dirty="0"/>
              <a:t>MDE News &amp; Save the Dates</a:t>
            </a:r>
          </a:p>
          <a:p>
            <a:pPr>
              <a:lnSpc>
                <a:spcPct val="200000"/>
              </a:lnSpc>
            </a:pPr>
            <a:endParaRPr lang="en-US" dirty="0"/>
          </a:p>
        </p:txBody>
      </p:sp>
    </p:spTree>
    <p:extLst>
      <p:ext uri="{BB962C8B-B14F-4D97-AF65-F5344CB8AC3E}">
        <p14:creationId xmlns:p14="http://schemas.microsoft.com/office/powerpoint/2010/main" val="18483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47261"/>
            <a:ext cx="6172200" cy="1143000"/>
          </a:xfrm>
        </p:spPr>
        <p:txBody>
          <a:bodyPr>
            <a:normAutofit fontScale="90000"/>
          </a:bodyPr>
          <a:lstStyle/>
          <a:p>
            <a:pPr algn="r"/>
            <a:r>
              <a:rPr lang="en-US" sz="3600" b="1" dirty="0">
                <a:solidFill>
                  <a:schemeClr val="bg1"/>
                </a:solidFill>
              </a:rPr>
              <a:t>Implementers Forum 2019 Strand Introductions</a:t>
            </a:r>
          </a:p>
        </p:txBody>
      </p:sp>
      <p:sp>
        <p:nvSpPr>
          <p:cNvPr id="6" name="Content Placeholder 5"/>
          <p:cNvSpPr>
            <a:spLocks noGrp="1"/>
          </p:cNvSpPr>
          <p:nvPr>
            <p:ph idx="1"/>
          </p:nvPr>
        </p:nvSpPr>
        <p:spPr/>
        <p:txBody>
          <a:bodyPr>
            <a:normAutofit lnSpcReduction="10000"/>
          </a:bodyPr>
          <a:lstStyle/>
          <a:p>
            <a:r>
              <a:rPr lang="en-US" dirty="0">
                <a:hlinkClick r:id="rId3"/>
              </a:rPr>
              <a:t>Equity</a:t>
            </a:r>
            <a:r>
              <a:rPr lang="en-US" dirty="0"/>
              <a:t> </a:t>
            </a:r>
          </a:p>
          <a:p>
            <a:r>
              <a:rPr lang="en-US" dirty="0">
                <a:hlinkClick r:id="rId4"/>
              </a:rPr>
              <a:t>Family Engagement</a:t>
            </a:r>
            <a:endParaRPr lang="en-US" dirty="0"/>
          </a:p>
          <a:p>
            <a:r>
              <a:rPr lang="en-US" dirty="0">
                <a:hlinkClick r:id="rId5"/>
              </a:rPr>
              <a:t>High School </a:t>
            </a:r>
            <a:endParaRPr lang="en-US" dirty="0"/>
          </a:p>
          <a:p>
            <a:r>
              <a:rPr lang="en-US" dirty="0">
                <a:hlinkClick r:id="rId6"/>
              </a:rPr>
              <a:t>Juvenile Justice</a:t>
            </a:r>
            <a:endParaRPr lang="en-US" dirty="0"/>
          </a:p>
          <a:p>
            <a:r>
              <a:rPr lang="en-US" dirty="0">
                <a:hlinkClick r:id="rId7"/>
              </a:rPr>
              <a:t>Mental Health </a:t>
            </a:r>
            <a:endParaRPr lang="en-US" dirty="0"/>
          </a:p>
          <a:p>
            <a:r>
              <a:rPr lang="en-US" dirty="0">
                <a:hlinkClick r:id="rId8"/>
              </a:rPr>
              <a:t>PBIS Foundations</a:t>
            </a:r>
            <a:endParaRPr lang="en-US" dirty="0"/>
          </a:p>
          <a:p>
            <a:r>
              <a:rPr lang="en-US" dirty="0">
                <a:hlinkClick r:id="rId9"/>
              </a:rPr>
              <a:t>Tier 2</a:t>
            </a:r>
            <a:endParaRPr lang="en-US" dirty="0"/>
          </a:p>
          <a:p>
            <a:r>
              <a:rPr lang="en-US" dirty="0">
                <a:hlinkClick r:id="rId10"/>
              </a:rPr>
              <a:t>Tier 3</a:t>
            </a:r>
            <a:endParaRPr lang="en-US" dirty="0"/>
          </a:p>
        </p:txBody>
      </p:sp>
    </p:spTree>
    <p:extLst>
      <p:ext uri="{BB962C8B-B14F-4D97-AF65-F5344CB8AC3E}">
        <p14:creationId xmlns:p14="http://schemas.microsoft.com/office/powerpoint/2010/main" val="197651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6B8FFC7-D3ED-482F-8D49-9E7FA456F506}"/>
              </a:ext>
            </a:extLst>
          </p:cNvPr>
          <p:cNvSpPr>
            <a:spLocks noGrp="1"/>
          </p:cNvSpPr>
          <p:nvPr>
            <p:ph idx="1"/>
          </p:nvPr>
        </p:nvSpPr>
        <p:spPr/>
        <p:txBody>
          <a:bodyPr/>
          <a:lstStyle/>
          <a:p>
            <a:endParaRPr lang="en-US"/>
          </a:p>
        </p:txBody>
      </p:sp>
      <p:sp>
        <p:nvSpPr>
          <p:cNvPr id="3" name="Title 2"/>
          <p:cNvSpPr>
            <a:spLocks noGrp="1"/>
          </p:cNvSpPr>
          <p:nvPr>
            <p:ph type="title"/>
          </p:nvPr>
        </p:nvSpPr>
        <p:spPr>
          <a:xfrm>
            <a:off x="0" y="76200"/>
            <a:ext cx="9144000" cy="1143000"/>
          </a:xfrm>
        </p:spPr>
        <p:txBody>
          <a:bodyPr/>
          <a:lstStyle/>
          <a:p>
            <a:pPr algn="ctr"/>
            <a:r>
              <a:rPr lang="en-US" sz="7200" b="1" dirty="0">
                <a:solidFill>
                  <a:srgbClr val="006D46"/>
                </a:solidFill>
                <a:latin typeface="+mj-lt"/>
              </a:rPr>
              <a:t>PBIS.org</a:t>
            </a:r>
          </a:p>
        </p:txBody>
      </p:sp>
      <p:pic>
        <p:nvPicPr>
          <p:cNvPr id="4" name="Picture 3" descr="PBIS.org new homepage">
            <a:extLst>
              <a:ext uri="{FF2B5EF4-FFF2-40B4-BE49-F238E27FC236}">
                <a16:creationId xmlns:a16="http://schemas.microsoft.com/office/drawing/2014/main" id="{0FB62D62-7401-4BB5-A56F-52E10849EF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32"/>
          <a:stretch/>
        </p:blipFill>
        <p:spPr>
          <a:xfrm>
            <a:off x="-256208" y="1114080"/>
            <a:ext cx="9656416" cy="5743920"/>
          </a:xfrm>
          <a:prstGeom prst="rect">
            <a:avLst/>
          </a:prstGeom>
        </p:spPr>
      </p:pic>
    </p:spTree>
    <p:extLst>
      <p:ext uri="{BB962C8B-B14F-4D97-AF65-F5344CB8AC3E}">
        <p14:creationId xmlns:p14="http://schemas.microsoft.com/office/powerpoint/2010/main" val="316173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CFB4B-CD39-4639-8502-8A56B196AB0F}"/>
              </a:ext>
            </a:extLst>
          </p:cNvPr>
          <p:cNvSpPr>
            <a:spLocks noGrp="1"/>
          </p:cNvSpPr>
          <p:nvPr>
            <p:ph idx="1"/>
          </p:nvPr>
        </p:nvSpPr>
        <p:spPr>
          <a:xfrm>
            <a:off x="457200" y="1984248"/>
            <a:ext cx="3610744" cy="4525963"/>
          </a:xfrm>
        </p:spPr>
        <p:txBody>
          <a:bodyPr/>
          <a:lstStyle/>
          <a:p>
            <a:r>
              <a:rPr lang="en-US" dirty="0"/>
              <a:t>Download here:</a:t>
            </a:r>
          </a:p>
          <a:p>
            <a:pPr lvl="1"/>
            <a:r>
              <a:rPr lang="en-US" dirty="0">
                <a:hlinkClick r:id="rId3"/>
              </a:rPr>
              <a:t>https://play.google.com/store/apps/details?id=edu.uoregon.emberex_bpositive</a:t>
            </a:r>
            <a:endParaRPr lang="en-US" dirty="0"/>
          </a:p>
          <a:p>
            <a:r>
              <a:rPr lang="en-US" dirty="0"/>
              <a:t>iOS version coming soon</a:t>
            </a:r>
          </a:p>
        </p:txBody>
      </p:sp>
      <p:sp>
        <p:nvSpPr>
          <p:cNvPr id="3" name="Title 2">
            <a:extLst>
              <a:ext uri="{FF2B5EF4-FFF2-40B4-BE49-F238E27FC236}">
                <a16:creationId xmlns:a16="http://schemas.microsoft.com/office/drawing/2014/main" id="{8BE35107-20DC-42AD-92A5-19B45588A5CB}"/>
              </a:ext>
            </a:extLst>
          </p:cNvPr>
          <p:cNvSpPr>
            <a:spLocks noGrp="1"/>
          </p:cNvSpPr>
          <p:nvPr>
            <p:ph type="title"/>
          </p:nvPr>
        </p:nvSpPr>
        <p:spPr/>
        <p:txBody>
          <a:bodyPr/>
          <a:lstStyle/>
          <a:p>
            <a:r>
              <a:rPr lang="en-US" dirty="0"/>
              <a:t>Get Positive!</a:t>
            </a:r>
          </a:p>
        </p:txBody>
      </p:sp>
      <p:pic>
        <p:nvPicPr>
          <p:cNvPr id="4" name="Picture 3" descr="Be+&#10;&#10;Blue background with a white triangle with the letters Be+">
            <a:extLst>
              <a:ext uri="{FF2B5EF4-FFF2-40B4-BE49-F238E27FC236}">
                <a16:creationId xmlns:a16="http://schemas.microsoft.com/office/drawing/2014/main" id="{F7DEFD20-ECC8-41AA-B86C-A1686BD691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9952" y="1026604"/>
            <a:ext cx="4804792" cy="4804792"/>
          </a:xfrm>
          <a:prstGeom prst="rect">
            <a:avLst/>
          </a:prstGeom>
        </p:spPr>
      </p:pic>
    </p:spTree>
    <p:extLst>
      <p:ext uri="{BB962C8B-B14F-4D97-AF65-F5344CB8AC3E}">
        <p14:creationId xmlns:p14="http://schemas.microsoft.com/office/powerpoint/2010/main" val="869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59" y="1295400"/>
            <a:ext cx="7886700" cy="4841682"/>
          </a:xfrm>
        </p:spPr>
        <p:txBody>
          <a:bodyPr>
            <a:normAutofit/>
          </a:bodyPr>
          <a:lstStyle/>
          <a:p>
            <a:r>
              <a:rPr lang="en-US" sz="4800" dirty="0"/>
              <a:t>News &amp; Save the Dates</a:t>
            </a:r>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10/30/2019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638074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pPr algn="r"/>
            <a:r>
              <a:rPr lang="en-US" sz="4000" b="1" dirty="0">
                <a:solidFill>
                  <a:schemeClr val="bg1"/>
                </a:solidFill>
              </a:rPr>
              <a:t>Cohort 16 Application</a:t>
            </a:r>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dirty="0"/>
              <a:t>Application is now available for new schools to join cohort training</a:t>
            </a:r>
          </a:p>
          <a:p>
            <a:pPr lvl="1"/>
            <a:r>
              <a:rPr lang="en-US" dirty="0"/>
              <a:t>Please help spread the word</a:t>
            </a:r>
          </a:p>
          <a:p>
            <a:pPr marL="457200" lvl="1" indent="0">
              <a:buNone/>
            </a:pPr>
            <a:endParaRPr lang="en-US" dirty="0">
              <a:hlinkClick r:id="rId3"/>
            </a:endParaRPr>
          </a:p>
          <a:p>
            <a:r>
              <a:rPr lang="en-US" dirty="0"/>
              <a:t>Link: </a:t>
            </a:r>
            <a:r>
              <a:rPr lang="en-US" sz="2600" b="1" u="sng" dirty="0">
                <a:hlinkClick r:id="rId3"/>
              </a:rPr>
              <a:t>Minnesota PBIS website</a:t>
            </a:r>
            <a:r>
              <a:rPr lang="en-US" sz="2600" b="1" u="sng" dirty="0"/>
              <a:t> </a:t>
            </a:r>
            <a:r>
              <a:rPr lang="en-US" sz="2600" dirty="0"/>
              <a:t>	</a:t>
            </a:r>
            <a:r>
              <a:rPr lang="en-US" sz="1800" dirty="0"/>
              <a:t>(http://pbismn.org/getting-started/application-for-school-training.php)</a:t>
            </a:r>
          </a:p>
          <a:p>
            <a:pPr marL="0" indent="0">
              <a:buNone/>
            </a:pPr>
            <a:r>
              <a:rPr lang="en-US" dirty="0"/>
              <a:t> </a:t>
            </a:r>
          </a:p>
          <a:p>
            <a:r>
              <a:rPr lang="en-US" dirty="0"/>
              <a:t>Deadline: Monday, February 10, 2020</a:t>
            </a:r>
          </a:p>
        </p:txBody>
      </p:sp>
    </p:spTree>
    <p:extLst>
      <p:ext uri="{BB962C8B-B14F-4D97-AF65-F5344CB8AC3E}">
        <p14:creationId xmlns:p14="http://schemas.microsoft.com/office/powerpoint/2010/main" val="77813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7375"/>
            <a:ext cx="9067800" cy="808038"/>
          </a:xfrm>
        </p:spPr>
        <p:txBody>
          <a:bodyPr>
            <a:normAutofit fontScale="90000"/>
          </a:bodyPr>
          <a:lstStyle/>
          <a:p>
            <a:r>
              <a:rPr lang="en-US" dirty="0"/>
              <a:t>                  </a:t>
            </a:r>
            <a:r>
              <a:rPr lang="en-US" b="1" dirty="0">
                <a:solidFill>
                  <a:schemeClr val="bg1"/>
                </a:solidFill>
              </a:rPr>
              <a:t>SWIS Facilitator Training </a:t>
            </a:r>
          </a:p>
        </p:txBody>
      </p:sp>
      <p:pic>
        <p:nvPicPr>
          <p:cNvPr id="4" name="Content Placeholder 3" descr="A green traingle iwth teh a yellw and red triangle inserted. The words say The SWIS Suite Supports all tiers" title="Traing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4086225"/>
            <a:ext cx="3086100" cy="2771775"/>
          </a:xfrm>
        </p:spPr>
      </p:pic>
      <p:sp>
        <p:nvSpPr>
          <p:cNvPr id="8" name="Rectangle 7"/>
          <p:cNvSpPr/>
          <p:nvPr/>
        </p:nvSpPr>
        <p:spPr>
          <a:xfrm>
            <a:off x="0" y="1752600"/>
            <a:ext cx="8915400" cy="1569660"/>
          </a:xfrm>
          <a:prstGeom prst="rect">
            <a:avLst/>
          </a:prstGeom>
        </p:spPr>
        <p:txBody>
          <a:bodyPr wrap="square">
            <a:spAutoFit/>
          </a:bodyPr>
          <a:lstStyle/>
          <a:p>
            <a:pPr marL="457200" indent="-457200">
              <a:buFont typeface="Arial" panose="020B0604020202020204" pitchFamily="34" charset="0"/>
              <a:buChar char="•"/>
            </a:pPr>
            <a:r>
              <a:rPr lang="en-US" sz="3200" dirty="0">
                <a:latin typeface="inherit"/>
              </a:rPr>
              <a:t>The reports available within SWIS allow teams to:</a:t>
            </a:r>
          </a:p>
          <a:p>
            <a:pPr lvl="2">
              <a:buFont typeface="+mj-lt"/>
              <a:buAutoNum type="arabicPeriod"/>
            </a:pPr>
            <a:r>
              <a:rPr lang="en-US" sz="3200" dirty="0">
                <a:latin typeface="inherit"/>
              </a:rPr>
              <a:t>Review school-wide referral patterns</a:t>
            </a:r>
          </a:p>
          <a:p>
            <a:pPr lvl="2">
              <a:buFont typeface="+mj-lt"/>
              <a:buAutoNum type="arabicPeriod"/>
            </a:pPr>
            <a:r>
              <a:rPr lang="en-US" sz="3200" dirty="0">
                <a:latin typeface="inherit"/>
              </a:rPr>
              <a:t>Define behavior patterns in greater detail</a:t>
            </a:r>
            <a:endParaRPr lang="en-US" sz="3200" dirty="0">
              <a:effectLst/>
              <a:latin typeface="inherit"/>
            </a:endParaRPr>
          </a:p>
        </p:txBody>
      </p:sp>
      <p:sp>
        <p:nvSpPr>
          <p:cNvPr id="10" name="TextBox 9"/>
          <p:cNvSpPr txBox="1"/>
          <p:nvPr/>
        </p:nvSpPr>
        <p:spPr>
          <a:xfrm>
            <a:off x="3543300" y="4800600"/>
            <a:ext cx="4914900" cy="954107"/>
          </a:xfrm>
          <a:prstGeom prst="rect">
            <a:avLst/>
          </a:prstGeom>
          <a:noFill/>
          <a:ln>
            <a:noFill/>
          </a:ln>
        </p:spPr>
        <p:txBody>
          <a:bodyPr wrap="square" rtlCol="0">
            <a:spAutoFit/>
          </a:bodyPr>
          <a:lstStyle/>
          <a:p>
            <a:pPr algn="ctr"/>
            <a:r>
              <a:rPr lang="en-US" sz="2800" b="1" dirty="0"/>
              <a:t>Training dates to be determined </a:t>
            </a:r>
          </a:p>
        </p:txBody>
      </p:sp>
    </p:spTree>
    <p:extLst>
      <p:ext uri="{BB962C8B-B14F-4D97-AF65-F5344CB8AC3E}">
        <p14:creationId xmlns:p14="http://schemas.microsoft.com/office/powerpoint/2010/main" val="260106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39859"/>
            <a:ext cx="9144001" cy="994172"/>
          </a:xfrm>
        </p:spPr>
        <p:txBody>
          <a:bodyPr>
            <a:normAutofit/>
          </a:bodyPr>
          <a:lstStyle/>
          <a:p>
            <a:r>
              <a:rPr lang="en-US" dirty="0">
                <a:latin typeface="arial" charset="0"/>
              </a:rPr>
              <a:t>2020 Collaborators Forum</a:t>
            </a:r>
            <a:endParaRPr lang="en-US" dirty="0"/>
          </a:p>
        </p:txBody>
      </p:sp>
      <p:pic>
        <p:nvPicPr>
          <p:cNvPr id="18" name="Content Placeholder 5" descr="mnpbs network positive behavior support"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2469" y="1034650"/>
            <a:ext cx="3760470" cy="1239012"/>
          </a:xfrm>
          <a:prstGeom prst="rect">
            <a:avLst/>
          </a:prstGeom>
        </p:spPr>
      </p:pic>
      <p:sp>
        <p:nvSpPr>
          <p:cNvPr id="3" name="TextBox 2"/>
          <p:cNvSpPr txBox="1"/>
          <p:nvPr/>
        </p:nvSpPr>
        <p:spPr>
          <a:xfrm>
            <a:off x="2241874" y="2546494"/>
            <a:ext cx="4660250" cy="1338828"/>
          </a:xfrm>
          <a:prstGeom prst="rect">
            <a:avLst/>
          </a:prstGeom>
          <a:noFill/>
        </p:spPr>
        <p:txBody>
          <a:bodyPr wrap="none" rtlCol="0">
            <a:spAutoFit/>
          </a:bodyPr>
          <a:lstStyle/>
          <a:p>
            <a:pPr algn="ctr" defTabSz="685800"/>
            <a:r>
              <a:rPr lang="en-US" sz="2700" b="1" dirty="0">
                <a:solidFill>
                  <a:prstClr val="black"/>
                </a:solidFill>
                <a:latin typeface="arial" charset="0"/>
              </a:rPr>
              <a:t>2020 Collaborators Forum</a:t>
            </a:r>
            <a:br>
              <a:rPr lang="en-US" sz="900" b="1" dirty="0">
                <a:solidFill>
                  <a:prstClr val="black"/>
                </a:solidFill>
                <a:latin typeface="arial" charset="0"/>
              </a:rPr>
            </a:br>
            <a:endParaRPr lang="en-US" sz="900" b="1" dirty="0">
              <a:solidFill>
                <a:prstClr val="black"/>
              </a:solidFill>
              <a:latin typeface="arial" charset="0"/>
            </a:endParaRPr>
          </a:p>
          <a:p>
            <a:pPr algn="ctr" defTabSz="685800"/>
            <a:r>
              <a:rPr lang="en-US" sz="1500" b="1" dirty="0">
                <a:solidFill>
                  <a:prstClr val="black"/>
                </a:solidFill>
                <a:latin typeface="arial" charset="0"/>
              </a:rPr>
              <a:t>Tuesday, April 14, 2020</a:t>
            </a:r>
            <a:br>
              <a:rPr lang="en-US" sz="1500" dirty="0">
                <a:solidFill>
                  <a:prstClr val="black"/>
                </a:solidFill>
                <a:latin typeface="arial" charset="0"/>
              </a:rPr>
            </a:br>
            <a:r>
              <a:rPr lang="en-US" sz="1500" dirty="0">
                <a:solidFill>
                  <a:prstClr val="black"/>
                </a:solidFill>
                <a:latin typeface="arial" charset="0"/>
              </a:rPr>
              <a:t>Minnesota Department of Education – Roseville, MN</a:t>
            </a:r>
          </a:p>
          <a:p>
            <a:pPr algn="ctr" defTabSz="685800"/>
            <a:r>
              <a:rPr lang="en-US" sz="1500" dirty="0">
                <a:solidFill>
                  <a:prstClr val="black"/>
                </a:solidFill>
                <a:latin typeface="arial" charset="0"/>
              </a:rPr>
              <a:t>Satellite Sites to be determined</a:t>
            </a:r>
          </a:p>
        </p:txBody>
      </p:sp>
      <p:sp>
        <p:nvSpPr>
          <p:cNvPr id="5" name="TextBox 4"/>
          <p:cNvSpPr txBox="1"/>
          <p:nvPr/>
        </p:nvSpPr>
        <p:spPr>
          <a:xfrm>
            <a:off x="2798811" y="3962400"/>
            <a:ext cx="3328027" cy="553998"/>
          </a:xfrm>
          <a:prstGeom prst="rect">
            <a:avLst/>
          </a:prstGeom>
          <a:noFill/>
        </p:spPr>
        <p:txBody>
          <a:bodyPr wrap="none" rtlCol="0">
            <a:spAutoFit/>
          </a:bodyPr>
          <a:lstStyle/>
          <a:p>
            <a:pPr defTabSz="685800"/>
            <a:r>
              <a:rPr lang="en-US" sz="3000" b="1" dirty="0">
                <a:solidFill>
                  <a:prstClr val="black"/>
                </a:solidFill>
                <a:latin typeface="Calibri" panose="020F0502020204030204"/>
                <a:hlinkClick r:id="rId4"/>
              </a:rPr>
              <a:t>mnpsp.org/</a:t>
            </a:r>
            <a:r>
              <a:rPr lang="en-US" sz="3000" b="1" dirty="0" err="1">
                <a:solidFill>
                  <a:prstClr val="black"/>
                </a:solidFill>
                <a:latin typeface="Calibri" panose="020F0502020204030204"/>
                <a:hlinkClick r:id="rId4"/>
              </a:rPr>
              <a:t>mnpbs</a:t>
            </a:r>
            <a:r>
              <a:rPr lang="en-US" sz="3000" b="1" dirty="0">
                <a:solidFill>
                  <a:prstClr val="black"/>
                </a:solidFill>
                <a:latin typeface="Calibri" panose="020F0502020204030204"/>
              </a:rPr>
              <a:t>  </a:t>
            </a:r>
          </a:p>
        </p:txBody>
      </p:sp>
      <p:sp>
        <p:nvSpPr>
          <p:cNvPr id="4" name="TextBox 3"/>
          <p:cNvSpPr txBox="1"/>
          <p:nvPr/>
        </p:nvSpPr>
        <p:spPr>
          <a:xfrm>
            <a:off x="457200" y="4888561"/>
            <a:ext cx="8011250" cy="507831"/>
          </a:xfrm>
          <a:prstGeom prst="rect">
            <a:avLst/>
          </a:prstGeom>
          <a:noFill/>
        </p:spPr>
        <p:txBody>
          <a:bodyPr wrap="square" rtlCol="0">
            <a:spAutoFit/>
          </a:bodyPr>
          <a:lstStyle/>
          <a:p>
            <a:pPr algn="ctr" defTabSz="685800"/>
            <a:r>
              <a:rPr lang="en-US" sz="1350" dirty="0">
                <a:solidFill>
                  <a:prstClr val="black"/>
                </a:solidFill>
                <a:latin typeface="arial" charset="0"/>
              </a:rPr>
              <a:t>The Collaborators Forum is an event for people interested in Positive Behavior Supports</a:t>
            </a:r>
          </a:p>
          <a:p>
            <a:pPr algn="ctr" defTabSz="685800"/>
            <a:r>
              <a:rPr lang="en-US" sz="1350" dirty="0">
                <a:solidFill>
                  <a:prstClr val="black"/>
                </a:solidFill>
                <a:latin typeface="arial" charset="0"/>
              </a:rPr>
              <a:t>across settings and the lifespan in Minnesota.</a:t>
            </a:r>
            <a:endParaRPr lang="en-US" sz="1500" dirty="0">
              <a:solidFill>
                <a:prstClr val="black"/>
              </a:solidFill>
              <a:latin typeface="Calibri" panose="020F0502020204030204"/>
            </a:endParaRPr>
          </a:p>
        </p:txBody>
      </p:sp>
      <p:pic>
        <p:nvPicPr>
          <p:cNvPr id="2" name="Picture 1" descr="Minnesota Department of Human Services; RTC on Community Living Institute on Community Integration University of Minnesota; Minnesota Department of Education; University of St. Thomas;  Minnesota Northland Association for Behavior Analysis; Owakihi; Lutheran Social Service of Minnesota,Residential Services Inc., ARRM, Minnesota PBIS. " title="Logos of Sponsors"/>
          <p:cNvPicPr>
            <a:picLocks noChangeAspect="1"/>
          </p:cNvPicPr>
          <p:nvPr/>
        </p:nvPicPr>
        <p:blipFill>
          <a:blip r:embed="rId5"/>
          <a:stretch>
            <a:fillRect/>
          </a:stretch>
        </p:blipFill>
        <p:spPr>
          <a:xfrm>
            <a:off x="1712399" y="5427233"/>
            <a:ext cx="5625401" cy="1105513"/>
          </a:xfrm>
          <a:prstGeom prst="rect">
            <a:avLst/>
          </a:prstGeom>
        </p:spPr>
      </p:pic>
    </p:spTree>
    <p:extLst>
      <p:ext uri="{BB962C8B-B14F-4D97-AF65-F5344CB8AC3E}">
        <p14:creationId xmlns:p14="http://schemas.microsoft.com/office/powerpoint/2010/main" val="115065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Minnesota PBIS Institute and Film Festival</a:t>
            </a:r>
          </a:p>
        </p:txBody>
      </p:sp>
      <p:sp>
        <p:nvSpPr>
          <p:cNvPr id="3" name="Content Placeholder 2"/>
          <p:cNvSpPr>
            <a:spLocks noGrp="1"/>
          </p:cNvSpPr>
          <p:nvPr>
            <p:ph idx="1"/>
          </p:nvPr>
        </p:nvSpPr>
        <p:spPr/>
        <p:txBody>
          <a:bodyPr/>
          <a:lstStyle/>
          <a:p>
            <a:r>
              <a:rPr lang="en-US" dirty="0"/>
              <a:t>Save-the-dates for June 16-17, 2020 at </a:t>
            </a:r>
            <a:r>
              <a:rPr lang="en-US" dirty="0">
                <a:hlinkClick r:id="rId2"/>
              </a:rPr>
              <a:t>MDE - Roseville, MN</a:t>
            </a:r>
            <a:endParaRPr lang="en-US" dirty="0"/>
          </a:p>
          <a:p>
            <a:r>
              <a:rPr lang="en-US" dirty="0"/>
              <a:t>Request for proposals for breakout sessions and films will appear in the winter</a:t>
            </a:r>
          </a:p>
          <a:p>
            <a:r>
              <a:rPr lang="en-US" dirty="0"/>
              <a:t>Submission forms and presentations from previous institutes at </a:t>
            </a:r>
            <a:r>
              <a:rPr lang="en-US" dirty="0">
                <a:hlinkClick r:id="rId3"/>
              </a:rPr>
              <a:t>Minnesota PBIS Summer Institute</a:t>
            </a:r>
            <a:endParaRPr lang="en-US" dirty="0"/>
          </a:p>
          <a:p>
            <a:endParaRPr lang="en-US" dirty="0"/>
          </a:p>
        </p:txBody>
      </p:sp>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a:blip r:embed="rId4">
            <a:extLst>
              <a:ext uri="{28A0092B-C50C-407E-A947-70E740481C1C}">
                <a14:useLocalDpi xmlns:a14="http://schemas.microsoft.com/office/drawing/2010/main" val="0"/>
              </a:ext>
            </a:extLst>
          </a:blip>
          <a:srcRect l="1633" t="7269" b="-2"/>
          <a:stretch>
            <a:fillRect/>
          </a:stretch>
        </p:blipFill>
        <p:spPr>
          <a:xfrm rot="912100">
            <a:off x="917151" y="4171809"/>
            <a:ext cx="2870597" cy="129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lack and white clip art of movie film reel." title="Movie Film Re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rot="-425150">
            <a:off x="4141229" y="3801343"/>
            <a:ext cx="2404973" cy="12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3"/>
          </p:nvPr>
        </p:nvSpPr>
        <p:spPr/>
        <p:txBody>
          <a:bodyPr/>
          <a:lstStyle/>
          <a:p>
            <a:pPr defTabSz="685800"/>
            <a:r>
              <a:rPr lang="en-US">
                <a:solidFill>
                  <a:srgbClr val="003865"/>
                </a:solidFill>
                <a:latin typeface="Calibri"/>
              </a:rPr>
              <a:t>Leading for educational excellence and equity, every day for every one.</a:t>
            </a:r>
            <a:r>
              <a:rPr lang="en-US">
                <a:solidFill>
                  <a:srgbClr val="FFFFFF"/>
                </a:solidFill>
                <a:latin typeface="Calibri"/>
              </a:rPr>
              <a:t> </a:t>
            </a:r>
            <a:r>
              <a:rPr lang="en-US">
                <a:solidFill>
                  <a:srgbClr val="78BE21"/>
                </a:solidFill>
                <a:latin typeface="Calibri"/>
              </a:rPr>
              <a:t>|</a:t>
            </a:r>
            <a:r>
              <a:rPr lang="en-US">
                <a:solidFill>
                  <a:srgbClr val="FFFFFF"/>
                </a:solidFill>
                <a:latin typeface="Calibri"/>
              </a:rPr>
              <a:t> </a:t>
            </a:r>
            <a:r>
              <a:rPr lang="en-US">
                <a:solidFill>
                  <a:srgbClr val="003865"/>
                </a:solidFill>
                <a:latin typeface="Calibri"/>
              </a:rPr>
              <a:t>education.mn.gov</a:t>
            </a:r>
            <a:endParaRPr lang="en-US" dirty="0">
              <a:solidFill>
                <a:srgbClr val="003865"/>
              </a:solidFill>
              <a:latin typeface="Calibri"/>
            </a:endParaRPr>
          </a:p>
        </p:txBody>
      </p:sp>
      <p:sp>
        <p:nvSpPr>
          <p:cNvPr id="4" name="Date Placeholder 3"/>
          <p:cNvSpPr>
            <a:spLocks noGrp="1"/>
          </p:cNvSpPr>
          <p:nvPr>
            <p:ph type="dt" sz="half" idx="10"/>
          </p:nvPr>
        </p:nvSpPr>
        <p:spPr/>
        <p:txBody>
          <a:bodyPr/>
          <a:lstStyle/>
          <a:p>
            <a:pPr defTabSz="685800"/>
            <a:fld id="{824D5D47-1752-4D84-8BFB-C2F71A34C932}" type="datetime1">
              <a:rPr lang="en-US">
                <a:solidFill>
                  <a:srgbClr val="000000"/>
                </a:solidFill>
                <a:latin typeface="Calibri"/>
              </a:rPr>
              <a:pPr defTabSz="685800"/>
              <a:t>10/30/2019</a:t>
            </a:fld>
            <a:endParaRPr lang="en-US" dirty="0">
              <a:solidFill>
                <a:srgbClr val="000000"/>
              </a:solidFill>
              <a:latin typeface="Calibri"/>
            </a:endParaRPr>
          </a:p>
        </p:txBody>
      </p:sp>
      <p:sp>
        <p:nvSpPr>
          <p:cNvPr id="5" name="Slide Number Placeholder 4"/>
          <p:cNvSpPr>
            <a:spLocks noGrp="1"/>
          </p:cNvSpPr>
          <p:nvPr>
            <p:ph type="sldNum" sz="quarter" idx="12"/>
          </p:nvPr>
        </p:nvSpPr>
        <p:spPr/>
        <p:txBody>
          <a:bodyPr/>
          <a:lstStyle/>
          <a:p>
            <a:pPr defTabSz="685800"/>
            <a:fld id="{48F63A3B-78C7-47BE-AE5E-E10140E04643}" type="slidenum">
              <a:rPr lang="en-US">
                <a:solidFill>
                  <a:srgbClr val="000000"/>
                </a:solidFill>
                <a:latin typeface="Calibri"/>
              </a:rPr>
              <a:pPr defTabSz="685800"/>
              <a:t>27</a:t>
            </a:fld>
            <a:endParaRPr lang="en-US" dirty="0">
              <a:solidFill>
                <a:srgbClr val="000000"/>
              </a:solidFill>
              <a:latin typeface="Calibri"/>
            </a:endParaRPr>
          </a:p>
        </p:txBody>
      </p:sp>
    </p:spTree>
    <p:extLst>
      <p:ext uri="{BB962C8B-B14F-4D97-AF65-F5344CB8AC3E}">
        <p14:creationId xmlns:p14="http://schemas.microsoft.com/office/powerpoint/2010/main" val="608455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1039859"/>
            <a:ext cx="9144001" cy="994172"/>
          </a:xfrm>
        </p:spPr>
        <p:txBody>
          <a:bodyPr>
            <a:normAutofit/>
          </a:bodyPr>
          <a:lstStyle/>
          <a:p>
            <a:r>
              <a:rPr lang="en-US" dirty="0">
                <a:latin typeface="arial" charset="0"/>
              </a:rPr>
              <a:t>2021 APBS Conference Minneapolis</a:t>
            </a:r>
            <a:endParaRPr lang="en-US" dirty="0"/>
          </a:p>
        </p:txBody>
      </p:sp>
      <p:pic>
        <p:nvPicPr>
          <p:cNvPr id="18" name="Content Placeholder 5" descr="MNPBS Network Logo&#10;Positive behavior support&#10;State of Minnesota with a river running through it. " title="mnpbs network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8680" y="437269"/>
            <a:ext cx="3760470" cy="1239012"/>
          </a:xfrm>
          <a:prstGeom prst="rect">
            <a:avLst/>
          </a:prstGeom>
        </p:spPr>
      </p:pic>
      <p:graphicFrame>
        <p:nvGraphicFramePr>
          <p:cNvPr id="8" name="Table 7" descr="March 17-20&#10;Hyatt Regency Minneapolis" title="APBS Conference 2021 - Minneapolis"/>
          <p:cNvGraphicFramePr>
            <a:graphicFrameLocks noGrp="1"/>
          </p:cNvGraphicFramePr>
          <p:nvPr>
            <p:extLst>
              <p:ext uri="{D42A27DB-BD31-4B8C-83A1-F6EECF244321}">
                <p14:modId xmlns:p14="http://schemas.microsoft.com/office/powerpoint/2010/main" val="538139889"/>
              </p:ext>
            </p:extLst>
          </p:nvPr>
        </p:nvGraphicFramePr>
        <p:xfrm>
          <a:off x="435565" y="1766224"/>
          <a:ext cx="7886699" cy="2743201"/>
        </p:xfrm>
        <a:graphic>
          <a:graphicData uri="http://schemas.openxmlformats.org/drawingml/2006/table">
            <a:tbl>
              <a:tblPr firstRow="1"/>
              <a:tblGrid>
                <a:gridCol w="7886699">
                  <a:extLst>
                    <a:ext uri="{9D8B030D-6E8A-4147-A177-3AD203B41FA5}">
                      <a16:colId xmlns:a16="http://schemas.microsoft.com/office/drawing/2014/main" val="20000"/>
                    </a:ext>
                  </a:extLst>
                </a:gridCol>
              </a:tblGrid>
              <a:tr h="1581503">
                <a:tc>
                  <a:txBody>
                    <a:bodyPr/>
                    <a:lstStyle/>
                    <a:p>
                      <a:pPr algn="ctr"/>
                      <a:r>
                        <a:rPr lang="en-US" sz="3600" b="1" dirty="0">
                          <a:effectLst/>
                          <a:latin typeface="arial" charset="0"/>
                        </a:rPr>
                        <a:t>APBS Conference 2021</a:t>
                      </a:r>
                    </a:p>
                    <a:p>
                      <a:pPr algn="ctr"/>
                      <a:r>
                        <a:rPr lang="en-US" sz="2000" b="1" dirty="0">
                          <a:effectLst/>
                          <a:latin typeface="arial" charset="0"/>
                        </a:rPr>
                        <a:t>March 17</a:t>
                      </a:r>
                      <a:r>
                        <a:rPr lang="en-US" sz="2000" b="1" baseline="30000" dirty="0">
                          <a:effectLst/>
                          <a:latin typeface="arial" charset="0"/>
                        </a:rPr>
                        <a:t>th</a:t>
                      </a:r>
                      <a:r>
                        <a:rPr lang="en-US" sz="2000" b="1" dirty="0">
                          <a:effectLst/>
                          <a:latin typeface="arial" charset="0"/>
                        </a:rPr>
                        <a:t>-20</a:t>
                      </a:r>
                      <a:r>
                        <a:rPr lang="en-US" sz="2000" b="1" baseline="30000" dirty="0">
                          <a:effectLst/>
                          <a:latin typeface="arial" charset="0"/>
                        </a:rPr>
                        <a:t>th</a:t>
                      </a:r>
                      <a:r>
                        <a:rPr lang="en-US" sz="2000" b="1" dirty="0">
                          <a:effectLst/>
                          <a:latin typeface="arial" charset="0"/>
                        </a:rPr>
                        <a:t> </a:t>
                      </a:r>
                      <a:br>
                        <a:rPr lang="en-US" sz="2000" dirty="0">
                          <a:effectLst/>
                          <a:latin typeface="arial" charset="0"/>
                        </a:rPr>
                      </a:br>
                      <a:r>
                        <a:rPr lang="en-US" sz="2000" dirty="0">
                          <a:effectLst/>
                          <a:latin typeface="arial" charset="0"/>
                        </a:rPr>
                        <a:t>Hyatt Regency - Minneapolis</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61698">
                <a:tc>
                  <a:txBody>
                    <a:bodyPr/>
                    <a:lstStyle/>
                    <a:p>
                      <a:pPr algn="l"/>
                      <a:r>
                        <a:rPr lang="en-US" sz="1200" dirty="0">
                          <a:solidFill>
                            <a:schemeClr val="bg1"/>
                          </a:solidFill>
                          <a:effectLst/>
                          <a:latin typeface="arial" charset="0"/>
                        </a:rPr>
                        <a:t>There is no text here</a:t>
                      </a:r>
                    </a:p>
                  </a:txBody>
                  <a:tcPr marL="19050" marR="19050"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pic>
        <p:nvPicPr>
          <p:cNvPr id="2" name="Picture 1" descr="US Bank Stadium and downtown Minneapolis lit up during the 2018 Superbowl Halftime Show with Prince symbol lit in purple. " title="photo"/>
          <p:cNvPicPr>
            <a:picLocks noChangeAspect="1"/>
          </p:cNvPicPr>
          <p:nvPr/>
        </p:nvPicPr>
        <p:blipFill>
          <a:blip r:embed="rId4"/>
          <a:stretch>
            <a:fillRect/>
          </a:stretch>
        </p:blipFill>
        <p:spPr>
          <a:xfrm>
            <a:off x="1317597" y="3442160"/>
            <a:ext cx="6508803" cy="2798786"/>
          </a:xfrm>
          <a:prstGeom prst="rect">
            <a:avLst/>
          </a:prstGeom>
        </p:spPr>
      </p:pic>
      <p:pic>
        <p:nvPicPr>
          <p:cNvPr id="1026" name="Picture 2" descr="conference_gradient.png (180×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1178"/>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6480668"/>
            <a:ext cx="4999400" cy="253916"/>
          </a:xfrm>
          <a:prstGeom prst="rect">
            <a:avLst/>
          </a:prstGeom>
        </p:spPr>
        <p:txBody>
          <a:bodyPr wrap="square">
            <a:spAutoFit/>
          </a:bodyPr>
          <a:lstStyle/>
          <a:p>
            <a:pPr defTabSz="685800"/>
            <a:r>
              <a:rPr lang="en-US" sz="1050" b="1" dirty="0">
                <a:solidFill>
                  <a:srgbClr val="003865"/>
                </a:solidFill>
                <a:latin typeface="arial" charset="0"/>
                <a:hlinkClick r:id="rId6" tooltip="This is a link to a Twitter message about the 2021 APBS Conference in Minneapolis."/>
              </a:rPr>
              <a:t>MN PBS Twitter Feed about the 2021 APBS Conference in Minneapolis</a:t>
            </a:r>
            <a:endParaRPr lang="en-US" sz="1050" b="1" dirty="0">
              <a:solidFill>
                <a:srgbClr val="003865"/>
              </a:solidFill>
              <a:latin typeface="arial" charset="0"/>
            </a:endParaRPr>
          </a:p>
        </p:txBody>
      </p:sp>
    </p:spTree>
    <p:extLst>
      <p:ext uri="{BB962C8B-B14F-4D97-AF65-F5344CB8AC3E}">
        <p14:creationId xmlns:p14="http://schemas.microsoft.com/office/powerpoint/2010/main" val="2373244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0213"/>
            <a:ext cx="8229600" cy="1143000"/>
          </a:xfrm>
        </p:spPr>
        <p:txBody>
          <a:bodyPr>
            <a:normAutofit/>
          </a:bodyPr>
          <a:lstStyle/>
          <a:p>
            <a:pPr algn="r"/>
            <a:r>
              <a:rPr lang="en-US" sz="2800" b="1" dirty="0">
                <a:solidFill>
                  <a:schemeClr val="bg1"/>
                </a:solidFill>
              </a:rPr>
              <a:t>Northern Regional MDE Contacts</a:t>
            </a:r>
          </a:p>
        </p:txBody>
      </p:sp>
      <p:sp>
        <p:nvSpPr>
          <p:cNvPr id="7" name="Content Placeholder 6"/>
          <p:cNvSpPr>
            <a:spLocks noGrp="1"/>
          </p:cNvSpPr>
          <p:nvPr>
            <p:ph idx="1"/>
          </p:nvPr>
        </p:nvSpPr>
        <p:spPr>
          <a:xfrm>
            <a:off x="0" y="1600200"/>
            <a:ext cx="9144000" cy="4525963"/>
          </a:xfrm>
        </p:spPr>
        <p:txBody>
          <a:bodyPr>
            <a:normAutofit fontScale="70000" lnSpcReduction="20000"/>
          </a:bodyPr>
          <a:lstStyle/>
          <a:p>
            <a:pPr marL="0" indent="0">
              <a:buNone/>
            </a:pPr>
            <a:endParaRPr lang="en-US" sz="3300" b="1" dirty="0"/>
          </a:p>
          <a:p>
            <a:pPr marL="0" indent="0">
              <a:buNone/>
            </a:pPr>
            <a:r>
              <a:rPr lang="en-US" sz="3300" b="1" dirty="0"/>
              <a:t>Mary Hunt</a:t>
            </a:r>
            <a:endParaRPr lang="en-US" sz="3300" u="sng" dirty="0"/>
          </a:p>
          <a:p>
            <a:pPr marL="0" indent="0">
              <a:buNone/>
            </a:pPr>
            <a:r>
              <a:rPr lang="en-US" sz="3300" u="sng" dirty="0">
                <a:hlinkClick r:id="rId3"/>
              </a:rPr>
              <a:t>Mary.Hunt@state.mn.us</a:t>
            </a:r>
            <a:endParaRPr lang="en-US" sz="3300" u="sng" dirty="0"/>
          </a:p>
          <a:p>
            <a:pPr marL="0" indent="0">
              <a:buNone/>
            </a:pPr>
            <a:r>
              <a:rPr lang="en-US" sz="3300" dirty="0"/>
              <a:t>651-582-8676</a:t>
            </a:r>
          </a:p>
          <a:p>
            <a:pPr marL="0" indent="0">
              <a:buNone/>
            </a:pPr>
            <a:endParaRPr lang="en-US" sz="3300" dirty="0"/>
          </a:p>
          <a:p>
            <a:pPr marL="0" indent="0">
              <a:buNone/>
            </a:pPr>
            <a:r>
              <a:rPr lang="en-US" sz="3300" b="1" dirty="0"/>
              <a:t>Erin Farrell </a:t>
            </a:r>
          </a:p>
          <a:p>
            <a:pPr marL="0" indent="0">
              <a:buNone/>
            </a:pPr>
            <a:r>
              <a:rPr lang="en-US" sz="3300" dirty="0">
                <a:hlinkClick r:id="rId4"/>
              </a:rPr>
              <a:t>Erin.Farrell@state.mn.us</a:t>
            </a:r>
            <a:endParaRPr lang="en-US" sz="3300" dirty="0"/>
          </a:p>
          <a:p>
            <a:pPr marL="0" indent="0">
              <a:buNone/>
            </a:pPr>
            <a:r>
              <a:rPr lang="en-US" sz="3300" dirty="0"/>
              <a:t>651-582-8578</a:t>
            </a:r>
            <a:br>
              <a:rPr lang="en-US" sz="3300" dirty="0"/>
            </a:br>
            <a:br>
              <a:rPr lang="en-US" sz="3300" dirty="0"/>
            </a:br>
            <a:endParaRPr lang="en-US" sz="3300" dirty="0"/>
          </a:p>
          <a:p>
            <a:pPr marL="0" indent="0">
              <a:buNone/>
            </a:pPr>
            <a:r>
              <a:rPr lang="en-US" sz="3300" b="1" dirty="0"/>
              <a:t>Eric Kloos</a:t>
            </a:r>
            <a:br>
              <a:rPr lang="en-US" sz="3300" dirty="0"/>
            </a:br>
            <a:r>
              <a:rPr lang="en-US" sz="3300" u="sng" dirty="0">
                <a:hlinkClick r:id="rId5"/>
              </a:rPr>
              <a:t>Eric.Kloos@state.mn.us </a:t>
            </a:r>
            <a:br>
              <a:rPr lang="en-US" sz="3300" dirty="0"/>
            </a:br>
            <a:r>
              <a:rPr lang="en-US" sz="3300" dirty="0"/>
              <a:t>651-582-8268</a:t>
            </a:r>
          </a:p>
          <a:p>
            <a:pPr marL="0" indent="0">
              <a:buNone/>
            </a:pPr>
            <a:endParaRPr lang="en-US" sz="3300" dirty="0"/>
          </a:p>
          <a:p>
            <a:endParaRPr lang="en-US" dirty="0"/>
          </a:p>
        </p:txBody>
      </p:sp>
    </p:spTree>
    <p:extLst>
      <p:ext uri="{BB962C8B-B14F-4D97-AF65-F5344CB8AC3E}">
        <p14:creationId xmlns:p14="http://schemas.microsoft.com/office/powerpoint/2010/main" val="272290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in Action</a:t>
            </a:r>
          </a:p>
        </p:txBody>
      </p:sp>
      <p:sp>
        <p:nvSpPr>
          <p:cNvPr id="3" name="Date Placeholder 2"/>
          <p:cNvSpPr>
            <a:spLocks noGrp="1"/>
          </p:cNvSpPr>
          <p:nvPr>
            <p:ph type="dt" sz="half" idx="10"/>
          </p:nvPr>
        </p:nvSpPr>
        <p:spPr/>
        <p:txBody>
          <a:bodyPr/>
          <a:lstStyle/>
          <a:p>
            <a:pPr defTabSz="685800"/>
            <a:fld id="{9A198C9B-0587-4A1E-9E03-E4C9FE222F08}" type="datetime1">
              <a:rPr lang="en-US">
                <a:solidFill>
                  <a:srgbClr val="000000"/>
                </a:solidFill>
                <a:latin typeface="Calibri"/>
              </a:rPr>
              <a:pPr defTabSz="685800"/>
              <a:t>10/30/2019</a:t>
            </a:fld>
            <a:endParaRPr lang="en-US" dirty="0">
              <a:solidFill>
                <a:srgbClr val="000000"/>
              </a:solidFill>
              <a:latin typeface="Calibri"/>
            </a:endParaRPr>
          </a:p>
        </p:txBody>
      </p:sp>
      <p:sp>
        <p:nvSpPr>
          <p:cNvPr id="4" name="Slide Number Placeholder 3"/>
          <p:cNvSpPr>
            <a:spLocks noGrp="1"/>
          </p:cNvSpPr>
          <p:nvPr>
            <p:ph type="sldNum" sz="quarter" idx="12"/>
          </p:nvPr>
        </p:nvSpPr>
        <p:spPr/>
        <p:txBody>
          <a:bodyPr/>
          <a:lstStyle/>
          <a:p>
            <a:pPr defTabSz="685800"/>
            <a:fld id="{48F63A3B-78C7-47BE-AE5E-E10140E04643}" type="slidenum">
              <a:rPr lang="en-US">
                <a:solidFill>
                  <a:srgbClr val="000000"/>
                </a:solidFill>
                <a:latin typeface="Calibri"/>
              </a:rPr>
              <a:pPr defTabSz="685800"/>
              <a:t>3</a:t>
            </a:fld>
            <a:endParaRPr lang="en-US" dirty="0">
              <a:solidFill>
                <a:srgbClr val="000000"/>
              </a:solidFill>
              <a:latin typeface="Calibri"/>
            </a:endParaRPr>
          </a:p>
        </p:txBody>
      </p:sp>
      <p:sp>
        <p:nvSpPr>
          <p:cNvPr id="5" name="Footer Placeholder 4"/>
          <p:cNvSpPr>
            <a:spLocks noGrp="1"/>
          </p:cNvSpPr>
          <p:nvPr>
            <p:ph type="ftr" sz="quarter" idx="13"/>
          </p:nvPr>
        </p:nvSpPr>
        <p:spPr/>
        <p:txBody>
          <a:bodyPr/>
          <a:lstStyle/>
          <a:p>
            <a:pPr defTabSz="685800"/>
            <a:r>
              <a:rPr lang="en-US">
                <a:solidFill>
                  <a:srgbClr val="003865"/>
                </a:solidFill>
                <a:latin typeface="Calibri"/>
              </a:rPr>
              <a:t>Leading for educational excellence and equity, every day for every one.</a:t>
            </a:r>
            <a:r>
              <a:rPr lang="en-US">
                <a:solidFill>
                  <a:srgbClr val="FFFFFF"/>
                </a:solidFill>
                <a:latin typeface="Calibri"/>
              </a:rPr>
              <a:t> </a:t>
            </a:r>
            <a:r>
              <a:rPr lang="en-US">
                <a:solidFill>
                  <a:srgbClr val="78BE21"/>
                </a:solidFill>
                <a:latin typeface="Calibri"/>
              </a:rPr>
              <a:t>|</a:t>
            </a:r>
            <a:r>
              <a:rPr lang="en-US">
                <a:solidFill>
                  <a:srgbClr val="FFFFFF"/>
                </a:solidFill>
                <a:latin typeface="Calibri"/>
              </a:rPr>
              <a:t> </a:t>
            </a:r>
            <a:r>
              <a:rPr lang="en-US">
                <a:solidFill>
                  <a:srgbClr val="003865"/>
                </a:solidFill>
                <a:latin typeface="Calibri"/>
              </a:rPr>
              <a:t>education.mn.gov</a:t>
            </a:r>
            <a:endParaRPr lang="en-US" dirty="0">
              <a:solidFill>
                <a:srgbClr val="003865"/>
              </a:solidFill>
              <a:latin typeface="Calibri"/>
            </a:endParaRPr>
          </a:p>
        </p:txBody>
      </p:sp>
    </p:spTree>
    <p:extLst>
      <p:ext uri="{BB962C8B-B14F-4D97-AF65-F5344CB8AC3E}">
        <p14:creationId xmlns:p14="http://schemas.microsoft.com/office/powerpoint/2010/main" val="2506630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710" y="430213"/>
            <a:ext cx="8229600" cy="1143000"/>
          </a:xfrm>
        </p:spPr>
        <p:txBody>
          <a:bodyPr>
            <a:normAutofit/>
          </a:bodyPr>
          <a:lstStyle/>
          <a:p>
            <a:pPr algn="r"/>
            <a:r>
              <a:rPr lang="en-US" sz="2800" b="1" dirty="0">
                <a:solidFill>
                  <a:schemeClr val="bg1"/>
                </a:solidFill>
              </a:rPr>
              <a:t>Metro Regional </a:t>
            </a:r>
            <a:br>
              <a:rPr lang="en-US" sz="2800" b="1" dirty="0">
                <a:solidFill>
                  <a:schemeClr val="bg1"/>
                </a:solidFill>
              </a:rPr>
            </a:br>
            <a:r>
              <a:rPr lang="en-US" sz="2800" b="1" dirty="0">
                <a:solidFill>
                  <a:schemeClr val="bg1"/>
                </a:solidFill>
              </a:rPr>
              <a:t>MDE Regional Contacts</a:t>
            </a:r>
          </a:p>
        </p:txBody>
      </p:sp>
      <p:sp>
        <p:nvSpPr>
          <p:cNvPr id="7" name="Content Placeholder 6"/>
          <p:cNvSpPr>
            <a:spLocks noGrp="1"/>
          </p:cNvSpPr>
          <p:nvPr>
            <p:ph idx="1"/>
          </p:nvPr>
        </p:nvSpPr>
        <p:spPr>
          <a:xfrm>
            <a:off x="228600" y="1733550"/>
            <a:ext cx="8431696" cy="5124450"/>
          </a:xfrm>
        </p:spPr>
        <p:txBody>
          <a:bodyPr>
            <a:normAutofit fontScale="32500" lnSpcReduction="20000"/>
          </a:bodyPr>
          <a:lstStyle/>
          <a:p>
            <a:pPr marL="0" indent="0">
              <a:lnSpc>
                <a:spcPct val="120000"/>
              </a:lnSpc>
              <a:buNone/>
            </a:pPr>
            <a:endParaRPr lang="en-US" sz="8000" dirty="0"/>
          </a:p>
          <a:p>
            <a:pPr marL="0" indent="0">
              <a:buNone/>
            </a:pPr>
            <a:r>
              <a:rPr lang="en-US" sz="8000" b="1" dirty="0"/>
              <a:t>Ellen Nacik</a:t>
            </a:r>
            <a:br>
              <a:rPr lang="en-US" sz="8000" dirty="0"/>
            </a:br>
            <a:r>
              <a:rPr lang="en-US" sz="8000" u="sng" dirty="0">
                <a:hlinkClick r:id="rId3"/>
              </a:rPr>
              <a:t>Ellen.Nacik@state.mn.us</a:t>
            </a:r>
            <a:endParaRPr lang="en-US" sz="8000" u="sng" dirty="0"/>
          </a:p>
          <a:p>
            <a:pPr marL="0" indent="0">
              <a:buNone/>
            </a:pPr>
            <a:r>
              <a:rPr lang="en-US" sz="8000" dirty="0"/>
              <a:t>651-582-8665</a:t>
            </a:r>
            <a:br>
              <a:rPr lang="en-US" sz="8000" dirty="0"/>
            </a:br>
            <a:br>
              <a:rPr lang="en-US" sz="8000" dirty="0"/>
            </a:br>
            <a:r>
              <a:rPr lang="en-US" sz="8000" b="1" dirty="0"/>
              <a:t>Becky Nies</a:t>
            </a:r>
            <a:br>
              <a:rPr lang="en-US" sz="8000" dirty="0"/>
            </a:br>
            <a:r>
              <a:rPr lang="en-US" sz="8000" dirty="0">
                <a:hlinkClick r:id="rId4"/>
              </a:rPr>
              <a:t>Rebecca.Nies@state.mn.us</a:t>
            </a:r>
            <a:br>
              <a:rPr lang="en-US" sz="8000" dirty="0"/>
            </a:br>
            <a:r>
              <a:rPr lang="en-US" sz="8000" dirty="0"/>
              <a:t>651-582-8648</a:t>
            </a:r>
          </a:p>
          <a:p>
            <a:pPr marL="0" indent="0">
              <a:lnSpc>
                <a:spcPct val="120000"/>
              </a:lnSpc>
              <a:buNone/>
            </a:pPr>
            <a:endParaRPr lang="en-US" sz="8000" dirty="0"/>
          </a:p>
          <a:p>
            <a:pPr marL="0" indent="0">
              <a:lnSpc>
                <a:spcPct val="120000"/>
              </a:lnSpc>
              <a:buNone/>
            </a:pPr>
            <a:r>
              <a:rPr lang="en-US" sz="8000" b="1" dirty="0"/>
              <a:t>Eric Kloos</a:t>
            </a:r>
            <a:br>
              <a:rPr lang="en-US" sz="8000" dirty="0"/>
            </a:br>
            <a:r>
              <a:rPr lang="en-US" sz="8000" dirty="0">
                <a:hlinkClick r:id="rId5"/>
              </a:rPr>
              <a:t>Eric.Kloos@state.mn.us </a:t>
            </a:r>
            <a:br>
              <a:rPr lang="en-US" sz="8000" dirty="0"/>
            </a:br>
            <a:r>
              <a:rPr lang="en-US" sz="8000" dirty="0"/>
              <a:t>651-582-8268</a:t>
            </a:r>
            <a:br>
              <a:rPr lang="en-US" sz="8000" dirty="0"/>
            </a:br>
            <a:endParaRPr lang="en-US" sz="8000" dirty="0"/>
          </a:p>
          <a:p>
            <a:pPr marL="0" indent="0">
              <a:lnSpc>
                <a:spcPct val="120000"/>
              </a:lnSpc>
              <a:buNone/>
            </a:pPr>
            <a:endParaRPr lang="en-US" sz="2900" dirty="0"/>
          </a:p>
        </p:txBody>
      </p:sp>
    </p:spTree>
    <p:extLst>
      <p:ext uri="{BB962C8B-B14F-4D97-AF65-F5344CB8AC3E}">
        <p14:creationId xmlns:p14="http://schemas.microsoft.com/office/powerpoint/2010/main" val="3628378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30213"/>
            <a:ext cx="8229600" cy="1143000"/>
          </a:xfrm>
        </p:spPr>
        <p:txBody>
          <a:bodyPr>
            <a:normAutofit/>
          </a:bodyPr>
          <a:lstStyle/>
          <a:p>
            <a:pPr algn="r"/>
            <a:r>
              <a:rPr lang="en-US" sz="2800" b="1" dirty="0">
                <a:solidFill>
                  <a:schemeClr val="bg1"/>
                </a:solidFill>
              </a:rPr>
              <a:t>Southern Regional MDE Contacts</a:t>
            </a:r>
          </a:p>
        </p:txBody>
      </p:sp>
      <p:sp>
        <p:nvSpPr>
          <p:cNvPr id="7" name="Content Placeholder 6"/>
          <p:cNvSpPr>
            <a:spLocks noGrp="1"/>
          </p:cNvSpPr>
          <p:nvPr>
            <p:ph idx="1"/>
          </p:nvPr>
        </p:nvSpPr>
        <p:spPr>
          <a:xfrm>
            <a:off x="457200" y="1600200"/>
            <a:ext cx="8229600" cy="4724400"/>
          </a:xfrm>
        </p:spPr>
        <p:txBody>
          <a:bodyPr>
            <a:normAutofit fontScale="85000" lnSpcReduction="20000"/>
          </a:bodyPr>
          <a:lstStyle/>
          <a:p>
            <a:pPr marL="0" indent="0">
              <a:lnSpc>
                <a:spcPct val="120000"/>
              </a:lnSpc>
              <a:buNone/>
            </a:pPr>
            <a:r>
              <a:rPr lang="en-US" sz="2900" b="1" dirty="0">
                <a:solidFill>
                  <a:prstClr val="black"/>
                </a:solidFill>
              </a:rPr>
              <a:t>Janet Christensen</a:t>
            </a:r>
            <a:endParaRPr lang="en-US" sz="2900" dirty="0">
              <a:solidFill>
                <a:prstClr val="black"/>
              </a:solidFill>
            </a:endParaRPr>
          </a:p>
          <a:p>
            <a:pPr marL="0" indent="0">
              <a:lnSpc>
                <a:spcPct val="120000"/>
              </a:lnSpc>
              <a:buNone/>
            </a:pPr>
            <a:r>
              <a:rPr lang="en-US" sz="2900" dirty="0">
                <a:solidFill>
                  <a:prstClr val="black"/>
                </a:solidFill>
                <a:hlinkClick r:id="rId3"/>
              </a:rPr>
              <a:t>Janet.Christensen@state.mn.us</a:t>
            </a:r>
            <a:r>
              <a:rPr lang="en-US" sz="2900" dirty="0">
                <a:solidFill>
                  <a:prstClr val="black"/>
                </a:solidFill>
              </a:rPr>
              <a:t> </a:t>
            </a:r>
          </a:p>
          <a:p>
            <a:pPr marL="0" indent="0">
              <a:lnSpc>
                <a:spcPct val="120000"/>
              </a:lnSpc>
              <a:buNone/>
            </a:pPr>
            <a:r>
              <a:rPr lang="en-US" sz="2900" dirty="0">
                <a:solidFill>
                  <a:prstClr val="black"/>
                </a:solidFill>
              </a:rPr>
              <a:t>651-582-8513</a:t>
            </a:r>
            <a:br>
              <a:rPr lang="en-US" sz="2900" dirty="0">
                <a:solidFill>
                  <a:prstClr val="black"/>
                </a:solidFill>
              </a:rPr>
            </a:br>
            <a:br>
              <a:rPr lang="en-US" sz="2900" dirty="0">
                <a:solidFill>
                  <a:prstClr val="black"/>
                </a:solidFill>
              </a:rPr>
            </a:br>
            <a:r>
              <a:rPr lang="en-US" sz="2900" b="1" dirty="0">
                <a:solidFill>
                  <a:prstClr val="black"/>
                </a:solidFill>
              </a:rPr>
              <a:t>Garrett Petrie</a:t>
            </a:r>
            <a:br>
              <a:rPr lang="en-US" sz="2900" dirty="0">
                <a:solidFill>
                  <a:prstClr val="black"/>
                </a:solidFill>
              </a:rPr>
            </a:br>
            <a:r>
              <a:rPr lang="en-US" sz="2900" dirty="0">
                <a:solidFill>
                  <a:prstClr val="black"/>
                </a:solidFill>
                <a:hlinkClick r:id="rId4"/>
              </a:rPr>
              <a:t>Garrett.Petrie@state.mn.us</a:t>
            </a:r>
            <a:r>
              <a:rPr lang="en-US" sz="2900" dirty="0">
                <a:solidFill>
                  <a:prstClr val="black"/>
                </a:solidFill>
              </a:rPr>
              <a:t> </a:t>
            </a:r>
          </a:p>
          <a:p>
            <a:pPr marL="0" indent="0">
              <a:lnSpc>
                <a:spcPct val="120000"/>
              </a:lnSpc>
              <a:buNone/>
            </a:pPr>
            <a:r>
              <a:rPr lang="en-US" sz="2900" dirty="0">
                <a:solidFill>
                  <a:prstClr val="black"/>
                </a:solidFill>
              </a:rPr>
              <a:t>651-582-8396</a:t>
            </a:r>
            <a:br>
              <a:rPr lang="en-US" sz="2900" dirty="0">
                <a:solidFill>
                  <a:prstClr val="black"/>
                </a:solidFill>
              </a:rPr>
            </a:br>
            <a:endParaRPr lang="en-US" sz="2900" dirty="0">
              <a:solidFill>
                <a:prstClr val="black"/>
              </a:solidFill>
            </a:endParaRPr>
          </a:p>
          <a:p>
            <a:pPr marL="0" indent="0">
              <a:lnSpc>
                <a:spcPct val="120000"/>
              </a:lnSpc>
              <a:buNone/>
            </a:pPr>
            <a:r>
              <a:rPr lang="en-US" sz="2900" b="1" dirty="0">
                <a:solidFill>
                  <a:prstClr val="black"/>
                </a:solidFill>
              </a:rPr>
              <a:t>Eric Kloos</a:t>
            </a:r>
            <a:br>
              <a:rPr lang="en-US" sz="2900" dirty="0">
                <a:solidFill>
                  <a:prstClr val="black"/>
                </a:solidFill>
              </a:rPr>
            </a:br>
            <a:r>
              <a:rPr lang="en-US" sz="2900" dirty="0">
                <a:solidFill>
                  <a:prstClr val="black"/>
                </a:solidFill>
                <a:hlinkClick r:id="rId5"/>
              </a:rPr>
              <a:t>Eric.Kloos@state.mn.us </a:t>
            </a:r>
            <a:br>
              <a:rPr lang="en-US" sz="2900" dirty="0">
                <a:solidFill>
                  <a:prstClr val="black"/>
                </a:solidFill>
              </a:rPr>
            </a:br>
            <a:r>
              <a:rPr lang="en-US" sz="2900" dirty="0">
                <a:solidFill>
                  <a:prstClr val="black"/>
                </a:solidFill>
              </a:rPr>
              <a:t>651-582-8268</a:t>
            </a:r>
          </a:p>
          <a:p>
            <a:pPr marL="0" indent="0">
              <a:lnSpc>
                <a:spcPct val="120000"/>
              </a:lnSpc>
              <a:buNone/>
            </a:pPr>
            <a:endParaRPr lang="en-US" sz="2900" dirty="0"/>
          </a:p>
          <a:p>
            <a:pPr marL="0" indent="0">
              <a:lnSpc>
                <a:spcPct val="120000"/>
              </a:lnSpc>
              <a:buNone/>
            </a:pPr>
            <a:endParaRPr lang="en-US" sz="2900" dirty="0"/>
          </a:p>
        </p:txBody>
      </p:sp>
    </p:spTree>
    <p:extLst>
      <p:ext uri="{BB962C8B-B14F-4D97-AF65-F5344CB8AC3E}">
        <p14:creationId xmlns:p14="http://schemas.microsoft.com/office/powerpoint/2010/main" val="133493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516800"/>
            <a:ext cx="7886700" cy="1104122"/>
          </a:xfrm>
        </p:spPr>
        <p:txBody>
          <a:bodyPr/>
          <a:lstStyle/>
          <a:p>
            <a:r>
              <a:rPr lang="en-US" dirty="0"/>
              <a:t>Thank you!</a:t>
            </a:r>
          </a:p>
        </p:txBody>
      </p:sp>
      <p:sp>
        <p:nvSpPr>
          <p:cNvPr id="8" name="Text Placeholder 7"/>
          <p:cNvSpPr>
            <a:spLocks noGrp="1"/>
          </p:cNvSpPr>
          <p:nvPr>
            <p:ph type="body" sz="quarter" idx="13"/>
          </p:nvPr>
        </p:nvSpPr>
        <p:spPr>
          <a:xfrm>
            <a:off x="628650" y="3620923"/>
            <a:ext cx="7886700" cy="1888200"/>
          </a:xfrm>
        </p:spPr>
        <p:txBody>
          <a:bodyPr/>
          <a:lstStyle/>
          <a:p>
            <a:r>
              <a:rPr lang="en-US" sz="2025" b="1" dirty="0"/>
              <a:t>Minnesota Department of Education</a:t>
            </a:r>
          </a:p>
          <a:p>
            <a:r>
              <a:rPr lang="en-US" sz="2025" b="1" dirty="0"/>
              <a:t>PBIS Management Team</a:t>
            </a:r>
          </a:p>
          <a:p>
            <a:r>
              <a:rPr lang="en-US" sz="1650" i="1"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10/30/2019</a:t>
            </a:fld>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32</a:t>
            </a:fld>
            <a:endParaRPr lang="en-US" dirty="0">
              <a:solidFill>
                <a:srgbClr val="FFFFFF"/>
              </a:solidFill>
            </a:endParaRPr>
          </a:p>
        </p:txBody>
      </p:sp>
    </p:spTree>
    <p:extLst>
      <p:ext uri="{BB962C8B-B14F-4D97-AF65-F5344CB8AC3E}">
        <p14:creationId xmlns:p14="http://schemas.microsoft.com/office/powerpoint/2010/main" val="166886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to show the MN statute" title="hyperlink"/>
          <p:cNvSpPr txBox="1"/>
          <p:nvPr/>
        </p:nvSpPr>
        <p:spPr>
          <a:xfrm>
            <a:off x="3526551" y="5608860"/>
            <a:ext cx="4342856" cy="230832"/>
          </a:xfrm>
          <a:prstGeom prst="rect">
            <a:avLst/>
          </a:prstGeom>
          <a:noFill/>
        </p:spPr>
        <p:txBody>
          <a:bodyPr wrap="none" rtlCol="0">
            <a:spAutoFit/>
          </a:bodyPr>
          <a:lstStyle/>
          <a:p>
            <a:pPr algn="r"/>
            <a:r>
              <a:rPr lang="en-US" sz="900" b="1" dirty="0"/>
              <a:t>Source: </a:t>
            </a:r>
            <a:r>
              <a:rPr lang="en-US" sz="900" dirty="0">
                <a:hlinkClick r:id="rId3" tooltip="Minnesota State Statute"/>
              </a:rPr>
              <a:t>https://www.revisor.mn.gov/laws/?id=5&amp;year=2017&amp;type=1#laws.2.26.0</a:t>
            </a:r>
            <a:r>
              <a:rPr lang="en-US" sz="900" dirty="0"/>
              <a:t> </a:t>
            </a:r>
          </a:p>
        </p:txBody>
      </p:sp>
      <p:sp>
        <p:nvSpPr>
          <p:cNvPr id="2" name="Title 1"/>
          <p:cNvSpPr>
            <a:spLocks noGrp="1"/>
          </p:cNvSpPr>
          <p:nvPr>
            <p:ph type="title"/>
          </p:nvPr>
        </p:nvSpPr>
        <p:spPr>
          <a:xfrm>
            <a:off x="2971800" y="457200"/>
            <a:ext cx="5715000" cy="1128663"/>
          </a:xfrm>
        </p:spPr>
        <p:txBody>
          <a:bodyPr>
            <a:normAutofit/>
          </a:bodyPr>
          <a:lstStyle/>
          <a:p>
            <a:r>
              <a:rPr lang="en-US" sz="4000" b="1" dirty="0">
                <a:solidFill>
                  <a:schemeClr val="bg1"/>
                </a:solidFill>
              </a:rPr>
              <a:t> MN Statute 122A.627</a:t>
            </a:r>
          </a:p>
        </p:txBody>
      </p:sp>
      <p:sp>
        <p:nvSpPr>
          <p:cNvPr id="4" name="Date Placeholder 3"/>
          <p:cNvSpPr>
            <a:spLocks noGrp="1"/>
          </p:cNvSpPr>
          <p:nvPr>
            <p:ph type="dt" sz="half" idx="10"/>
          </p:nvPr>
        </p:nvSpPr>
        <p:spPr/>
        <p:txBody>
          <a:bodyPr/>
          <a:lstStyle/>
          <a:p>
            <a:fld id="{824D5D47-1752-4D84-8BFB-C2F71A34C932}" type="datetime1">
              <a:rPr lang="en-US" smtClean="0"/>
              <a:t>10/30/2019</a:t>
            </a:fld>
            <a:endParaRPr lang="en-US" dirty="0"/>
          </a:p>
        </p:txBody>
      </p:sp>
      <p:pic>
        <p:nvPicPr>
          <p:cNvPr id="7" name="Content Placeholder 2" descr="Screen Capture of the PBIS Legislation in MN Statute122A.627" title="MN PBIS Legislation"/>
          <p:cNvPicPr>
            <a:picLocks noGrp="1" noChangeAspect="1"/>
          </p:cNvPicPr>
          <p:nvPr>
            <p:ph idx="1"/>
          </p:nvPr>
        </p:nvPicPr>
        <p:blipFill>
          <a:blip r:embed="rId4"/>
          <a:stretch>
            <a:fillRect/>
          </a:stretch>
        </p:blipFill>
        <p:spPr>
          <a:xfrm rot="21315485">
            <a:off x="1119247" y="1695742"/>
            <a:ext cx="6198216" cy="3568426"/>
          </a:xfrm>
          <a:prstGeom prst="rect">
            <a:avLst/>
          </a:prstGeom>
          <a:ln>
            <a:noFill/>
          </a:ln>
          <a:effectLst>
            <a:outerShdw blurRad="292100" dist="139700" dir="2700000" algn="tl" rotWithShape="0">
              <a:srgbClr val="333333">
                <a:alpha val="65000"/>
              </a:srgbClr>
            </a:outerShdw>
          </a:effectLst>
        </p:spPr>
      </p:pic>
      <p:pic>
        <p:nvPicPr>
          <p:cNvPr id="8" name="Picture 7" descr="Photo of the MN State Legislature website header." title="MN State Legislature Screen Capture"/>
          <p:cNvPicPr>
            <a:picLocks noChangeAspect="1"/>
          </p:cNvPicPr>
          <p:nvPr/>
        </p:nvPicPr>
        <p:blipFill>
          <a:blip r:embed="rId5"/>
          <a:stretch>
            <a:fillRect/>
          </a:stretch>
        </p:blipFill>
        <p:spPr>
          <a:xfrm rot="21312603">
            <a:off x="4770688" y="4949623"/>
            <a:ext cx="3179078" cy="571982"/>
          </a:xfrm>
          <a:prstGeom prst="rect">
            <a:avLst/>
          </a:prstGeom>
        </p:spPr>
      </p:pic>
    </p:spTree>
    <p:extLst>
      <p:ext uri="{BB962C8B-B14F-4D97-AF65-F5344CB8AC3E}">
        <p14:creationId xmlns:p14="http://schemas.microsoft.com/office/powerpoint/2010/main" val="55423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of a school's use of data including graphs, and triangle&#10;" title="text box and picture"/>
          <p:cNvPicPr>
            <a:picLocks noChangeAspect="1"/>
          </p:cNvPicPr>
          <p:nvPr/>
        </p:nvPicPr>
        <p:blipFill rotWithShape="1">
          <a:blip r:embed="rId3"/>
          <a:srcRect l="2679" t="22895" r="25453" b="7887"/>
          <a:stretch/>
        </p:blipFill>
        <p:spPr>
          <a:xfrm>
            <a:off x="5209594" y="4737720"/>
            <a:ext cx="1799273" cy="1218257"/>
          </a:xfrm>
          <a:prstGeom prst="rect">
            <a:avLst/>
          </a:prstGeom>
        </p:spPr>
      </p:pic>
      <p:sp>
        <p:nvSpPr>
          <p:cNvPr id="2" name="Title 1"/>
          <p:cNvSpPr>
            <a:spLocks noGrp="1"/>
          </p:cNvSpPr>
          <p:nvPr>
            <p:ph type="title"/>
          </p:nvPr>
        </p:nvSpPr>
        <p:spPr>
          <a:xfrm>
            <a:off x="457200" y="457200"/>
            <a:ext cx="8229600" cy="1143000"/>
          </a:xfrm>
        </p:spPr>
        <p:txBody>
          <a:bodyPr/>
          <a:lstStyle/>
          <a:p>
            <a:r>
              <a:rPr lang="en-US" dirty="0"/>
              <a:t>              </a:t>
            </a:r>
            <a:r>
              <a:rPr lang="en-US" b="1" dirty="0">
                <a:solidFill>
                  <a:schemeClr val="bg1"/>
                </a:solidFill>
              </a:rPr>
              <a:t>Definition in Practice</a:t>
            </a:r>
          </a:p>
        </p:txBody>
      </p:sp>
      <p:sp>
        <p:nvSpPr>
          <p:cNvPr id="3" name="Content Placeholder 2"/>
          <p:cNvSpPr>
            <a:spLocks noGrp="1"/>
          </p:cNvSpPr>
          <p:nvPr>
            <p:ph idx="1"/>
          </p:nvPr>
        </p:nvSpPr>
        <p:spPr/>
        <p:txBody>
          <a:bodyPr>
            <a:normAutofit/>
          </a:bodyPr>
          <a:lstStyle/>
          <a:p>
            <a:pPr marL="0" indent="0">
              <a:buNone/>
            </a:pPr>
            <a:r>
              <a:rPr lang="en-US" sz="1500" b="1" dirty="0"/>
              <a:t>School Leadership Team that supports all staff, students, and families with:</a:t>
            </a:r>
          </a:p>
          <a:p>
            <a:r>
              <a:rPr lang="en-US" sz="1500" dirty="0"/>
              <a:t>3-5 positive expectations, taught and practiced</a:t>
            </a:r>
          </a:p>
          <a:p>
            <a:r>
              <a:rPr lang="en-US" sz="1500" dirty="0"/>
              <a:t>Acknowledgement and feedback system</a:t>
            </a:r>
          </a:p>
          <a:p>
            <a:r>
              <a:rPr lang="en-US" sz="1500" dirty="0"/>
              <a:t>Consistent and specialized supports</a:t>
            </a:r>
          </a:p>
          <a:p>
            <a:r>
              <a:rPr lang="en-US" sz="1500" dirty="0"/>
              <a:t>Continuum of interventions for all</a:t>
            </a:r>
          </a:p>
          <a:p>
            <a:pPr marL="0" indent="0">
              <a:buNone/>
            </a:pPr>
            <a:r>
              <a:rPr lang="en-US" sz="1500" dirty="0"/>
              <a:t>	 to support Behavior</a:t>
            </a:r>
          </a:p>
          <a:p>
            <a:r>
              <a:rPr lang="en-US" sz="1500" dirty="0"/>
              <a:t>Data-based decision making</a:t>
            </a:r>
          </a:p>
          <a:p>
            <a:r>
              <a:rPr lang="en-US" sz="1500" dirty="0"/>
              <a:t>Team-Based Approach</a:t>
            </a:r>
          </a:p>
        </p:txBody>
      </p:sp>
      <p:pic>
        <p:nvPicPr>
          <p:cNvPr id="10" name="Picture 9" descr="A picture of a team working together " title="Picture "/>
          <p:cNvPicPr>
            <a:picLocks noChangeAspect="1"/>
          </p:cNvPicPr>
          <p:nvPr/>
        </p:nvPicPr>
        <p:blipFill>
          <a:blip r:embed="rId4"/>
          <a:stretch>
            <a:fillRect/>
          </a:stretch>
        </p:blipFill>
        <p:spPr>
          <a:xfrm>
            <a:off x="7451730" y="1991178"/>
            <a:ext cx="1566254" cy="978566"/>
          </a:xfrm>
          <a:prstGeom prst="rect">
            <a:avLst/>
          </a:prstGeom>
        </p:spPr>
      </p:pic>
      <p:sp>
        <p:nvSpPr>
          <p:cNvPr id="13" name="TextBox 12" descr="to show the MN statute" title="hyperlink"/>
          <p:cNvSpPr txBox="1"/>
          <p:nvPr/>
        </p:nvSpPr>
        <p:spPr>
          <a:xfrm>
            <a:off x="47431" y="5768085"/>
            <a:ext cx="4009431" cy="219291"/>
          </a:xfrm>
          <a:prstGeom prst="rect">
            <a:avLst/>
          </a:prstGeom>
          <a:noFill/>
        </p:spPr>
        <p:txBody>
          <a:bodyPr wrap="none" rtlCol="0">
            <a:spAutoFit/>
          </a:bodyPr>
          <a:lstStyle/>
          <a:p>
            <a:r>
              <a:rPr lang="en-US" sz="825" b="1" dirty="0"/>
              <a:t>Source: </a:t>
            </a:r>
            <a:r>
              <a:rPr lang="en-US" sz="825" dirty="0">
                <a:hlinkClick r:id="rId5" tooltip="Minnesota State Statute"/>
              </a:rPr>
              <a:t>https://www.revisor.mn.gov/laws/?id=5&amp;year=2017&amp;type=1#laws.2.26.0</a:t>
            </a:r>
            <a:r>
              <a:rPr lang="en-US" sz="825" dirty="0"/>
              <a:t> </a:t>
            </a:r>
          </a:p>
        </p:txBody>
      </p:sp>
      <p:pic>
        <p:nvPicPr>
          <p:cNvPr id="14" name="Picture 13" descr="Side by side posters listing expectations in English and Ojibwe" title="Positive Expectations in Ojibwe"/>
          <p:cNvPicPr>
            <a:picLocks noChangeAspect="1"/>
          </p:cNvPicPr>
          <p:nvPr/>
        </p:nvPicPr>
        <p:blipFill rotWithShape="1">
          <a:blip r:embed="rId6" cstate="print">
            <a:extLst>
              <a:ext uri="{28A0092B-C50C-407E-A947-70E740481C1C}">
                <a14:useLocalDpi xmlns:a14="http://schemas.microsoft.com/office/drawing/2010/main" val="0"/>
              </a:ext>
            </a:extLst>
          </a:blip>
          <a:srcRect t="19468" b="13416"/>
          <a:stretch/>
        </p:blipFill>
        <p:spPr>
          <a:xfrm>
            <a:off x="4900288" y="2700789"/>
            <a:ext cx="2165493" cy="1937874"/>
          </a:xfrm>
          <a:prstGeom prst="rect">
            <a:avLst/>
          </a:prstGeom>
        </p:spPr>
      </p:pic>
      <p:pic>
        <p:nvPicPr>
          <p:cNvPr id="15" name="Picture 5" descr="P105040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129" t="11336" r="8746" b="7459"/>
          <a:stretch/>
        </p:blipFill>
        <p:spPr bwMode="auto">
          <a:xfrm>
            <a:off x="7288149" y="4576864"/>
            <a:ext cx="1747684" cy="133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ennedy Card for student to be signed off by teacher and parent to track the following items:&#10;&#10;Materials to Class&#10;Worked and let others work&#10;Followed directions the first time"/>
          <p:cNvPicPr>
            <a:picLocks noChangeAspect="1"/>
          </p:cNvPicPr>
          <p:nvPr/>
        </p:nvPicPr>
        <p:blipFill rotWithShape="1">
          <a:blip r:embed="rId8"/>
          <a:srcRect l="3125" t="3052" r="3340" b="3196"/>
          <a:stretch/>
        </p:blipFill>
        <p:spPr>
          <a:xfrm>
            <a:off x="7230274" y="3068644"/>
            <a:ext cx="1787710" cy="1343864"/>
          </a:xfrm>
          <a:prstGeom prst="rect">
            <a:avLst/>
          </a:prstGeom>
          <a:ln>
            <a:solidFill>
              <a:schemeClr val="bg2">
                <a:lumMod val="75000"/>
              </a:schemeClr>
            </a:solidFill>
          </a:ln>
        </p:spPr>
      </p:pic>
      <p:pic>
        <p:nvPicPr>
          <p:cNvPr id="30" name="Picture 29" descr="PBIS triangle that displays the distribution of progressively more comprehensive and personalized interventions.  &#10;&#10;From the bottom to the top of the triangle&#10;&#10;(Green Section) All students receive primary prevention that may include instructional classroom management, culturally responsive school-wide social skills instruction, restorative discipline and positive reinforcement.&#10;&#10;(Yellow Section) 15% of students receive secondary prevention which may include targeted group social instruction  &#10;&#10;(Red Section) 5% of students receive tertiary prevention which may include trauma informed cognitive behavioral counseling and wraparound function-based support. "/>
          <p:cNvPicPr>
            <a:picLocks noChangeAspect="1"/>
          </p:cNvPicPr>
          <p:nvPr/>
        </p:nvPicPr>
        <p:blipFill>
          <a:blip r:embed="rId9"/>
          <a:stretch>
            <a:fillRect/>
          </a:stretch>
        </p:blipFill>
        <p:spPr>
          <a:xfrm>
            <a:off x="3106327" y="3973888"/>
            <a:ext cx="1937813" cy="1794197"/>
          </a:xfrm>
          <a:prstGeom prst="rect">
            <a:avLst/>
          </a:prstGeom>
        </p:spPr>
      </p:pic>
      <p:pic>
        <p:nvPicPr>
          <p:cNvPr id="33" name="Picture 32" descr="Teacher working with samll group of elementary students in the hallway of the school building. "/>
          <p:cNvPicPr>
            <a:picLocks noChangeAspect="1"/>
          </p:cNvPicPr>
          <p:nvPr/>
        </p:nvPicPr>
        <p:blipFill>
          <a:blip r:embed="rId10"/>
          <a:stretch>
            <a:fillRect/>
          </a:stretch>
        </p:blipFill>
        <p:spPr>
          <a:xfrm>
            <a:off x="2041236" y="4357569"/>
            <a:ext cx="1208943" cy="905275"/>
          </a:xfrm>
          <a:prstGeom prst="rect">
            <a:avLst/>
          </a:prstGeom>
        </p:spPr>
      </p:pic>
      <p:pic>
        <p:nvPicPr>
          <p:cNvPr id="34" name="irc_mi" descr="Photo of students">
            <a:hlinkClick r:id="rId11"/>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2471" y="4357569"/>
            <a:ext cx="1733708" cy="1300281"/>
          </a:xfrm>
          <a:prstGeom prst="rect">
            <a:avLst/>
          </a:prstGeom>
          <a:noFill/>
          <a:ln>
            <a:noFill/>
          </a:ln>
        </p:spPr>
      </p:pic>
      <p:sp>
        <p:nvSpPr>
          <p:cNvPr id="4" name="Date Placeholder 3"/>
          <p:cNvSpPr>
            <a:spLocks noGrp="1"/>
          </p:cNvSpPr>
          <p:nvPr>
            <p:ph type="dt" sz="half" idx="10"/>
          </p:nvPr>
        </p:nvSpPr>
        <p:spPr/>
        <p:txBody>
          <a:bodyPr/>
          <a:lstStyle/>
          <a:p>
            <a:r>
              <a:rPr lang="en-US"/>
              <a:t>10/7/2019 MASA</a:t>
            </a:r>
            <a:endParaRPr lang="en-US" dirty="0"/>
          </a:p>
        </p:txBody>
      </p:sp>
      <p:sp>
        <p:nvSpPr>
          <p:cNvPr id="5" name="Footer Placeholder 4"/>
          <p:cNvSpPr>
            <a:spLocks noGrp="1"/>
          </p:cNvSpPr>
          <p:nvPr>
            <p:ph type="ftr" sz="quarter" idx="4294967295"/>
          </p:nvPr>
        </p:nvSpPr>
        <p:spPr/>
        <p:txBody>
          <a:bodyPr/>
          <a:lstStyle/>
          <a:p>
            <a:r>
              <a:rPr lang="en-US">
                <a:solidFill>
                  <a:srgbClr val="003865"/>
                </a:solidFill>
              </a:rPr>
              <a:t>MN School Mental Health | mn.gov/dhs</a:t>
            </a:r>
            <a:endParaRPr lang="en-US" dirty="0">
              <a:solidFill>
                <a:srgbClr val="003865"/>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9316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Positive Greetings at the Door</a:t>
            </a:r>
          </a:p>
        </p:txBody>
      </p:sp>
      <p:pic>
        <p:nvPicPr>
          <p:cNvPr id="7" name="Content Placeholder 6" descr="Dr. Clay Cook professional photo from Univiersity of Minneso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761" y="3186424"/>
            <a:ext cx="1533317" cy="2299976"/>
          </a:xfrm>
        </p:spPr>
      </p:pic>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10/30/2019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78BE21"/>
                </a:solidFill>
                <a:effectLst/>
                <a:uLnTx/>
                <a:uFillTx/>
                <a:latin typeface="Calibri"/>
                <a:ea typeface="+mn-ea"/>
                <a:cs typeface="+mn-cs"/>
              </a:rPr>
              <a:t>|</a:t>
            </a:r>
            <a:r>
              <a:rPr kumimoji="0" lang="en-US" sz="900" b="0" i="0" u="none" strike="noStrike" kern="1200" cap="none" spc="0" normalizeH="0" baseline="0" noProof="0">
                <a:ln>
                  <a:noFill/>
                </a:ln>
                <a:solidFill>
                  <a:srgbClr val="FFFFFF"/>
                </a:solidFill>
                <a:effectLst/>
                <a:uLnTx/>
                <a:uFillTx/>
                <a:latin typeface="Calibri"/>
                <a:ea typeface="+mn-ea"/>
                <a:cs typeface="+mn-cs"/>
              </a:rPr>
              <a:t> </a:t>
            </a:r>
            <a:r>
              <a:rPr kumimoji="0" lang="en-US" sz="900" b="0" i="0" u="none" strike="noStrike" kern="1200" cap="none" spc="0" normalizeH="0" baseline="0" noProof="0">
                <a:ln>
                  <a:noFill/>
                </a:ln>
                <a:solidFill>
                  <a:srgbClr val="003865"/>
                </a:solidFill>
                <a:effectLst/>
                <a:uLnTx/>
                <a:uFillTx/>
                <a:latin typeface="Calibri"/>
                <a:ea typeface="+mn-ea"/>
                <a:cs typeface="+mn-cs"/>
              </a:rPr>
              <a:t>education.mn.gov</a:t>
            </a:r>
            <a:endParaRPr kumimoji="0" lang="en-US" sz="900" b="0" i="0" u="none" strike="noStrike" kern="1200" cap="none" spc="0" normalizeH="0" baseline="0" noProof="0" dirty="0">
              <a:ln>
                <a:noFill/>
              </a:ln>
              <a:solidFill>
                <a:srgbClr val="003865"/>
              </a:solidFill>
              <a:effectLst/>
              <a:uLnTx/>
              <a:uFillTx/>
              <a:latin typeface="Calibri"/>
              <a:ea typeface="+mn-ea"/>
              <a:cs typeface="+mn-cs"/>
            </a:endParaRPr>
          </a:p>
        </p:txBody>
      </p:sp>
      <p:sp>
        <p:nvSpPr>
          <p:cNvPr id="8" name="TextBox 7"/>
          <p:cNvSpPr txBox="1"/>
          <p:nvPr/>
        </p:nvSpPr>
        <p:spPr>
          <a:xfrm>
            <a:off x="88182" y="5719718"/>
            <a:ext cx="5275535"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3865"/>
                </a:solidFill>
                <a:effectLst/>
                <a:uLnTx/>
                <a:uFillTx/>
                <a:latin typeface="Calibri"/>
                <a:ea typeface="+mn-ea"/>
                <a:cs typeface="+mn-cs"/>
                <a:hlinkClick r:id="rId4" tooltip="Link to Article Online"/>
              </a:rPr>
              <a:t>https://journals.sagepub.com/doi/full/10.1177/1098300717753831</a:t>
            </a:r>
            <a:endParaRPr kumimoji="0" lang="en-US" sz="1350" b="0" i="0" u="none" strike="noStrike" kern="1200" cap="none" spc="0" normalizeH="0" baseline="0" noProof="0" dirty="0">
              <a:ln>
                <a:noFill/>
              </a:ln>
              <a:solidFill>
                <a:srgbClr val="003865"/>
              </a:solidFill>
              <a:effectLst/>
              <a:uLnTx/>
              <a:uFillTx/>
              <a:latin typeface="Calibri"/>
              <a:ea typeface="+mn-ea"/>
              <a:cs typeface="+mn-cs"/>
            </a:endParaRPr>
          </a:p>
        </p:txBody>
      </p:sp>
      <p:sp>
        <p:nvSpPr>
          <p:cNvPr id="9" name="TextBox 8"/>
          <p:cNvSpPr txBox="1"/>
          <p:nvPr/>
        </p:nvSpPr>
        <p:spPr>
          <a:xfrm>
            <a:off x="273560" y="1524000"/>
            <a:ext cx="8596878" cy="14773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3865"/>
                </a:solidFill>
                <a:effectLst/>
                <a:uLnTx/>
                <a:uFillTx/>
                <a:latin typeface="Calibri"/>
                <a:ea typeface="+mn-ea"/>
                <a:cs typeface="+mn-cs"/>
              </a:rPr>
              <a:t>Positive Greetings at the Door: Evaluation of a Low-Cost, High-Yield Proactive Classroom Management Strategy</a:t>
            </a:r>
            <a:r>
              <a:rPr kumimoji="0" lang="en-US" sz="2400" b="0" i="0" u="none" strike="noStrike" kern="1200" cap="none" spc="0" normalizeH="0" baseline="0" noProof="0" dirty="0">
                <a:ln>
                  <a:noFill/>
                </a:ln>
                <a:solidFill>
                  <a:srgbClr val="003865"/>
                </a:solidFill>
                <a:effectLst/>
                <a:uLnTx/>
                <a:uFillTx/>
                <a:latin typeface="Calibri"/>
                <a:ea typeface="+mn-ea"/>
                <a:cs typeface="+mn-cs"/>
              </a:rPr>
              <a:t>, Clayton R. Cook et al. is the </a:t>
            </a:r>
            <a:r>
              <a:rPr kumimoji="0" lang="en-US" sz="2400" b="1" i="0" u="none" strike="noStrike" kern="1200" cap="none" spc="0" normalizeH="0" baseline="0" noProof="0" dirty="0">
                <a:ln>
                  <a:noFill/>
                </a:ln>
                <a:solidFill>
                  <a:srgbClr val="003865"/>
                </a:solidFill>
                <a:effectLst/>
                <a:uLnTx/>
                <a:uFillTx/>
                <a:latin typeface="Calibri"/>
                <a:ea typeface="+mn-ea"/>
                <a:cs typeface="+mn-cs"/>
              </a:rPr>
              <a:t>most read JPBI article in last 6 months!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865"/>
              </a:solidFill>
              <a:effectLst/>
              <a:uLnTx/>
              <a:uFillTx/>
              <a:latin typeface="Calibri"/>
              <a:ea typeface="+mn-ea"/>
              <a:cs typeface="+mn-cs"/>
            </a:endParaRPr>
          </a:p>
        </p:txBody>
      </p:sp>
      <p:pic>
        <p:nvPicPr>
          <p:cNvPr id="1026" name="8D68D425-EC3B-49D3-8AE1-C71F71FB378A" descr="Journal of Positive Behavior Interven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4495" y="3200400"/>
            <a:ext cx="1650206"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830368D3-6063-4340-AB43-A083A0C4CAEA" descr="830368D3-6063-4340-AB43-A083A0C4CAE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3118" y="3238591"/>
            <a:ext cx="2143732" cy="217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63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238750" cy="914400"/>
          </a:xfrm>
        </p:spPr>
        <p:txBody>
          <a:bodyPr>
            <a:noAutofit/>
          </a:bodyPr>
          <a:lstStyle/>
          <a:p>
            <a:r>
              <a:rPr lang="en-US" sz="4400" b="1" dirty="0">
                <a:solidFill>
                  <a:srgbClr val="FFFFFF"/>
                </a:solidFill>
              </a:rPr>
              <a:t>Conclusion</a:t>
            </a:r>
            <a:endParaRPr lang="en-US" sz="4400" b="1" dirty="0"/>
          </a:p>
        </p:txBody>
      </p:sp>
      <p:sp>
        <p:nvSpPr>
          <p:cNvPr id="3" name="Content Placeholder 2"/>
          <p:cNvSpPr>
            <a:spLocks noGrp="1"/>
          </p:cNvSpPr>
          <p:nvPr>
            <p:ph idx="1"/>
          </p:nvPr>
        </p:nvSpPr>
        <p:spPr>
          <a:xfrm>
            <a:off x="228600" y="1447800"/>
            <a:ext cx="8915400" cy="5105400"/>
          </a:xfrm>
        </p:spPr>
        <p:txBody>
          <a:bodyPr>
            <a:normAutofit fontScale="92500"/>
          </a:bodyPr>
          <a:lstStyle/>
          <a:p>
            <a:r>
              <a:rPr lang="en-US" sz="2400" dirty="0"/>
              <a:t>This  study found that classrooms with teachers trained and supported to use the </a:t>
            </a:r>
            <a:r>
              <a:rPr lang="en-US" sz="2400" b="1" i="1" dirty="0"/>
              <a:t>Positive Greetings at the Door (PGD) </a:t>
            </a:r>
            <a:r>
              <a:rPr lang="en-US" sz="2400" dirty="0"/>
              <a:t>strategy were associated with diminished Disruptive Behaviors (DB) and greater Academic Engaged Time (AET) than those in the control group</a:t>
            </a:r>
          </a:p>
          <a:p>
            <a:pPr lvl="1"/>
            <a:r>
              <a:rPr lang="en-US" sz="2400" dirty="0"/>
              <a:t>Extra 12-min of on-task behavior per instructional hour or an additional hour of engagement over the course of a 5-hr instructional day</a:t>
            </a:r>
          </a:p>
          <a:p>
            <a:pPr lvl="1"/>
            <a:r>
              <a:rPr lang="en-US" sz="2400" dirty="0"/>
              <a:t>The PGD strategy could potentially result in gains of several more hours of additional academic engagement over the course of the academic year, which could produce significant improvements in actual academic achievement</a:t>
            </a:r>
          </a:p>
          <a:p>
            <a:r>
              <a:rPr lang="en-US" sz="2400" dirty="0"/>
              <a:t>PGD may serve to enhance teacher–student relationships, thereby creating a more positive classroom climate for all.</a:t>
            </a:r>
          </a:p>
          <a:p>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10/30/2019</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3865"/>
                </a:solidFill>
                <a:effectLst/>
                <a:uLnTx/>
                <a:uFillTx/>
                <a:latin typeface="Calibri"/>
                <a:ea typeface="+mn-ea"/>
                <a:cs typeface="+mn-cs"/>
              </a:rPr>
              <a:t>Leading for educational excellence and equity, every day for every one.</a:t>
            </a:r>
            <a:r>
              <a:rPr kumimoji="0" lang="en-US" sz="900" b="0" i="0" u="none" strike="noStrike" kern="1200" cap="none" spc="0" normalizeH="0" baseline="0" noProof="0" dirty="0">
                <a:ln>
                  <a:noFill/>
                </a:ln>
                <a:solidFill>
                  <a:srgbClr val="FFFFFF"/>
                </a:solidFill>
                <a:effectLst/>
                <a:uLnTx/>
                <a:uFillTx/>
                <a:latin typeface="Calibri"/>
                <a:ea typeface="+mn-ea"/>
                <a:cs typeface="+mn-cs"/>
              </a:rPr>
              <a:t> </a:t>
            </a:r>
            <a:r>
              <a:rPr kumimoji="0" lang="en-US" sz="900" b="0" i="0" u="none" strike="noStrike" kern="1200" cap="none" spc="0" normalizeH="0" baseline="0" noProof="0" dirty="0">
                <a:ln>
                  <a:noFill/>
                </a:ln>
                <a:solidFill>
                  <a:srgbClr val="78BE21"/>
                </a:solidFill>
                <a:effectLst/>
                <a:uLnTx/>
                <a:uFillTx/>
                <a:latin typeface="Calibri"/>
                <a:ea typeface="+mn-ea"/>
                <a:cs typeface="+mn-cs"/>
              </a:rPr>
              <a:t>|</a:t>
            </a:r>
            <a:r>
              <a:rPr kumimoji="0" lang="en-US" sz="900" b="0" i="0" u="none" strike="noStrike" kern="1200" cap="none" spc="0" normalizeH="0" baseline="0" noProof="0" dirty="0">
                <a:ln>
                  <a:noFill/>
                </a:ln>
                <a:solidFill>
                  <a:srgbClr val="FFFFFF"/>
                </a:solidFill>
                <a:effectLst/>
                <a:uLnTx/>
                <a:uFillTx/>
                <a:latin typeface="Calibri"/>
                <a:ea typeface="+mn-ea"/>
                <a:cs typeface="+mn-cs"/>
              </a:rPr>
              <a:t> </a:t>
            </a:r>
            <a:r>
              <a:rPr kumimoji="0" lang="en-US" sz="900" b="0" i="0" u="none" strike="noStrike" kern="1200" cap="none" spc="0" normalizeH="0" baseline="0" noProof="0" dirty="0">
                <a:ln>
                  <a:noFill/>
                </a:ln>
                <a:solidFill>
                  <a:srgbClr val="003865"/>
                </a:solidFill>
                <a:effectLst/>
                <a:uLnTx/>
                <a:uFillTx/>
                <a:latin typeface="Calibri"/>
                <a:ea typeface="+mn-ea"/>
                <a:cs typeface="+mn-cs"/>
              </a:rPr>
              <a:t>education.mn.gov</a:t>
            </a:r>
          </a:p>
        </p:txBody>
      </p:sp>
    </p:spTree>
    <p:extLst>
      <p:ext uri="{BB962C8B-B14F-4D97-AF65-F5344CB8AC3E}">
        <p14:creationId xmlns:p14="http://schemas.microsoft.com/office/powerpoint/2010/main" val="360510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descr="Text under teh " title="Text "/>
          <p:cNvSpPr txBox="1"/>
          <p:nvPr/>
        </p:nvSpPr>
        <p:spPr>
          <a:xfrm>
            <a:off x="3253513" y="4770326"/>
            <a:ext cx="138500" cy="276999"/>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prstClr val="black"/>
              </a:solidFill>
              <a:effectLst/>
              <a:uLnTx/>
              <a:uFillTx/>
              <a:latin typeface="Questrial"/>
              <a:ea typeface="Questrial"/>
              <a:cs typeface="Questrial"/>
              <a:sym typeface="Questrial"/>
            </a:endParaRPr>
          </a:p>
        </p:txBody>
      </p:sp>
      <p:sp>
        <p:nvSpPr>
          <p:cNvPr id="434" name="Google Shape;434;p66"/>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gn="ctr">
              <a:spcBef>
                <a:spcPts val="0"/>
              </a:spcBef>
              <a:buClr>
                <a:schemeClr val="dk2"/>
              </a:buClr>
              <a:buSzPts val="4400"/>
            </a:pPr>
            <a:r>
              <a:rPr lang="en-US" sz="4400" b="1" dirty="0"/>
              <a:t>Student –Teacher Relationships</a:t>
            </a:r>
            <a:endParaRPr dirty="0"/>
          </a:p>
        </p:txBody>
      </p:sp>
      <p:sp>
        <p:nvSpPr>
          <p:cNvPr id="435" name="Google Shape;435;p66"/>
          <p:cNvSpPr txBox="1">
            <a:spLocks noGrp="1"/>
          </p:cNvSpPr>
          <p:nvPr>
            <p:ph idx="1"/>
          </p:nvPr>
        </p:nvSpPr>
        <p:spPr>
          <a:xfrm>
            <a:off x="160868" y="1600200"/>
            <a:ext cx="8661400" cy="4876799"/>
          </a:xfrm>
          <a:prstGeom prst="rect">
            <a:avLst/>
          </a:prstGeom>
          <a:noFill/>
          <a:ln>
            <a:noFill/>
          </a:ln>
        </p:spPr>
        <p:txBody>
          <a:bodyPr spcFirstLastPara="1" vert="horz" wrap="square" lIns="68569" tIns="34275" rIns="68569" bIns="34275" rtlCol="0" anchor="t" anchorCtr="0">
            <a:noAutofit/>
          </a:bodyPr>
          <a:lstStyle/>
          <a:p>
            <a:pPr marL="0" indent="0">
              <a:spcBef>
                <a:spcPts val="0"/>
              </a:spcBef>
              <a:buClr>
                <a:schemeClr val="dk1"/>
              </a:buClr>
              <a:buSzPts val="3200"/>
              <a:buNone/>
            </a:pPr>
            <a:r>
              <a:rPr lang="en-US" dirty="0">
                <a:solidFill>
                  <a:schemeClr val="dk2"/>
                </a:solidFill>
                <a:latin typeface="Questrial"/>
                <a:ea typeface="Questrial"/>
                <a:cs typeface="Questrial"/>
                <a:sym typeface="Questrial"/>
              </a:rPr>
              <a:t> One stable and committed adult relationship </a:t>
            </a:r>
            <a:endParaRPr dirty="0"/>
          </a:p>
          <a:p>
            <a:pPr marL="476238" lvl="1" indent="0">
              <a:spcBef>
                <a:spcPts val="240"/>
              </a:spcBef>
              <a:buClr>
                <a:schemeClr val="lt1"/>
              </a:buClr>
              <a:buSzPts val="1600"/>
              <a:buNone/>
            </a:pPr>
            <a:r>
              <a:rPr lang="en-US" sz="1400" dirty="0">
                <a:solidFill>
                  <a:schemeClr val="dk2"/>
                </a:solidFill>
                <a:latin typeface="Questrial"/>
                <a:ea typeface="Questrial"/>
                <a:cs typeface="Questrial"/>
                <a:sym typeface="Questrial"/>
              </a:rPr>
              <a:t>National Scientific Council on the Developing Child (2015). </a:t>
            </a:r>
            <a:r>
              <a:rPr lang="en-US" sz="1400" i="1" dirty="0">
                <a:solidFill>
                  <a:schemeClr val="dk2"/>
                </a:solidFill>
                <a:latin typeface="Questrial"/>
                <a:ea typeface="Questrial"/>
                <a:cs typeface="Questrial"/>
                <a:sym typeface="Questrial"/>
              </a:rPr>
              <a:t>Supportive Relationships and Active Skill-Building Strengthen the Foundations of Resilience. </a:t>
            </a:r>
            <a:r>
              <a:rPr lang="en-US" sz="1400" dirty="0">
                <a:solidFill>
                  <a:schemeClr val="dk2"/>
                </a:solidFill>
                <a:latin typeface="Questrial"/>
                <a:ea typeface="Questrial"/>
                <a:cs typeface="Questrial"/>
                <a:sym typeface="Questrial"/>
              </a:rPr>
              <a:t>Harvard University</a:t>
            </a:r>
            <a:r>
              <a:rPr lang="en-US" sz="1200" dirty="0">
                <a:solidFill>
                  <a:schemeClr val="dk2"/>
                </a:solidFill>
                <a:latin typeface="Questrial"/>
                <a:ea typeface="Questrial"/>
                <a:cs typeface="Questrial"/>
                <a:sym typeface="Questrial"/>
              </a:rPr>
              <a:t>. </a:t>
            </a:r>
            <a:endParaRPr dirty="0"/>
          </a:p>
        </p:txBody>
      </p:sp>
      <p:pic>
        <p:nvPicPr>
          <p:cNvPr id="436" name="Google Shape;436;p66" descr="Hattie-Teacher-Student-Relationships.jpg&#10;Picture of a Protractor showing 72degree angle for Teacher-Student Relationship" title="Protractor"/>
          <p:cNvPicPr preferRelativeResize="0"/>
          <p:nvPr/>
        </p:nvPicPr>
        <p:blipFill rotWithShape="1">
          <a:blip r:embed="rId3">
            <a:alphaModFix/>
          </a:blip>
          <a:srcRect/>
          <a:stretch/>
        </p:blipFill>
        <p:spPr>
          <a:xfrm>
            <a:off x="1280252" y="2895601"/>
            <a:ext cx="3520348" cy="2190750"/>
          </a:xfrm>
          <a:prstGeom prst="rect">
            <a:avLst/>
          </a:prstGeom>
          <a:noFill/>
          <a:ln>
            <a:noFill/>
          </a:ln>
        </p:spPr>
      </p:pic>
      <p:sp>
        <p:nvSpPr>
          <p:cNvPr id="437" name="Google Shape;437;p66"/>
          <p:cNvSpPr txBox="1"/>
          <p:nvPr/>
        </p:nvSpPr>
        <p:spPr>
          <a:xfrm>
            <a:off x="5068730" y="2514600"/>
            <a:ext cx="3753538" cy="3352800"/>
          </a:xfrm>
          <a:prstGeom prst="rect">
            <a:avLst/>
          </a:prstGeom>
          <a:noFill/>
          <a:ln>
            <a:noFill/>
          </a:ln>
        </p:spPr>
        <p:txBody>
          <a:bodyPr spcFirstLastPara="1" wrap="square" lIns="68569" tIns="34275" rIns="68569" bIns="34275" anchor="t" anchorCtr="0">
            <a:noAutofit/>
          </a:bodyPr>
          <a:lstStyle/>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endPar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endParaRPr>
          </a:p>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r>
              <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rPr>
              <a:t>Teacher-Student Relationship has a .72 effect size on student learning</a:t>
            </a:r>
          </a:p>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endParaRPr lang="en-US" sz="2100" dirty="0">
              <a:solidFill>
                <a:srgbClr val="F79646"/>
              </a:solidFill>
              <a:latin typeface="Questrial"/>
              <a:sym typeface="Questrial"/>
            </a:endParaRPr>
          </a:p>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endParaRPr kumimoji="0" sz="1050" b="0" i="0" u="none" strike="noStrike" kern="1200" cap="none" spc="0" normalizeH="0" baseline="0" noProof="0" dirty="0">
              <a:ln>
                <a:noFill/>
              </a:ln>
              <a:solidFill>
                <a:prstClr val="black"/>
              </a:solidFill>
              <a:effectLst/>
              <a:uLnTx/>
              <a:uFillTx/>
              <a:latin typeface="Arial"/>
              <a:ea typeface="+mn-ea"/>
              <a:cs typeface="+mn-cs"/>
            </a:endParaRPr>
          </a:p>
          <a:p>
            <a:pPr marL="214308" marR="0" lvl="0" indent="-214308" algn="l" defTabSz="914400" rtl="0" eaLnBrk="1" fontAlgn="auto" latinLnBrk="0" hangingPunct="1">
              <a:lnSpc>
                <a:spcPct val="100000"/>
              </a:lnSpc>
              <a:spcBef>
                <a:spcPts val="0"/>
              </a:spcBef>
              <a:spcAft>
                <a:spcPts val="0"/>
              </a:spcAft>
              <a:buClr>
                <a:srgbClr val="F79646"/>
              </a:buClr>
              <a:buSzPts val="2800"/>
              <a:buFont typeface="Arial"/>
              <a:buChar char="•"/>
              <a:tabLst/>
              <a:defRPr/>
            </a:pPr>
            <a:r>
              <a:rPr kumimoji="0" lang="en-US" sz="2100" b="0" i="0" u="none" strike="noStrike" kern="1200" cap="none" spc="0" normalizeH="0" baseline="0" noProof="0" dirty="0">
                <a:ln>
                  <a:noFill/>
                </a:ln>
                <a:solidFill>
                  <a:srgbClr val="F79646"/>
                </a:solidFill>
                <a:effectLst/>
                <a:uLnTx/>
                <a:uFillTx/>
                <a:latin typeface="Questrial"/>
                <a:ea typeface="Questrial"/>
                <a:cs typeface="Questrial"/>
                <a:sym typeface="Questrial"/>
              </a:rPr>
              <a:t>Average effect size of all interventions studied was .40</a:t>
            </a:r>
            <a:endParaRPr kumimoji="0" sz="10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dirty="0">
              <a:ln>
                <a:noFill/>
              </a:ln>
              <a:solidFill>
                <a:srgbClr val="F79646"/>
              </a:solidFill>
              <a:effectLst/>
              <a:uLnTx/>
              <a:uFillTx/>
              <a:latin typeface="Questrial"/>
              <a:ea typeface="Questrial"/>
              <a:cs typeface="Questrial"/>
              <a:sym typeface="Questrial"/>
            </a:endParaRPr>
          </a:p>
        </p:txBody>
      </p:sp>
      <p:sp>
        <p:nvSpPr>
          <p:cNvPr id="438" name="Google Shape;438;p66"/>
          <p:cNvSpPr txBox="1"/>
          <p:nvPr/>
        </p:nvSpPr>
        <p:spPr>
          <a:xfrm>
            <a:off x="1280251" y="5086350"/>
            <a:ext cx="3788480" cy="1085850"/>
          </a:xfrm>
          <a:prstGeom prst="rect">
            <a:avLst/>
          </a:prstGeom>
          <a:noFill/>
          <a:ln>
            <a:noFill/>
          </a:ln>
        </p:spPr>
        <p:txBody>
          <a:bodyPr spcFirstLastPara="1" wrap="square" lIns="68569" tIns="34275" rIns="68569" bIns="342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Questrial"/>
              <a:ea typeface="Questrial"/>
              <a:cs typeface="Questrial"/>
              <a:sym typeface="Quest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Questrial"/>
                <a:ea typeface="Questrial"/>
                <a:cs typeface="Questrial"/>
                <a:sym typeface="Questrial"/>
              </a:rPr>
              <a:t>Hattie. J. (2009). </a:t>
            </a:r>
            <a:r>
              <a:rPr kumimoji="0" lang="en-US" sz="1200" b="0" i="1" u="none" strike="noStrike" kern="1200" cap="none" spc="0" normalizeH="0" baseline="0" noProof="0" dirty="0">
                <a:ln>
                  <a:noFill/>
                </a:ln>
                <a:solidFill>
                  <a:srgbClr val="1F497D"/>
                </a:solidFill>
                <a:effectLst/>
                <a:uLnTx/>
                <a:uFillTx/>
                <a:latin typeface="Questrial"/>
                <a:ea typeface="Questrial"/>
                <a:cs typeface="Questrial"/>
                <a:sym typeface="Questrial"/>
              </a:rPr>
              <a:t>Visible learning: A synthesis of over 800 meta-analyses relating to achievement. London: Routledge.  </a:t>
            </a:r>
            <a:endParaRPr kumimoji="0" sz="1200" b="0" i="0" u="none" strike="noStrike" kern="1200" cap="none" spc="0" normalizeH="0" baseline="0" noProof="0" dirty="0">
              <a:ln>
                <a:noFill/>
              </a:ln>
              <a:solidFill>
                <a:srgbClr val="1F497D"/>
              </a:solidFill>
              <a:effectLst/>
              <a:uLnTx/>
              <a:uFillTx/>
              <a:latin typeface="Questrial"/>
              <a:ea typeface="Questrial"/>
              <a:cs typeface="Questrial"/>
              <a:sym typeface="Questrial"/>
            </a:endParaRPr>
          </a:p>
        </p:txBody>
      </p:sp>
    </p:spTree>
    <p:extLst>
      <p:ext uri="{BB962C8B-B14F-4D97-AF65-F5344CB8AC3E}">
        <p14:creationId xmlns:p14="http://schemas.microsoft.com/office/powerpoint/2010/main" val="280626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Framework</a:t>
            </a:r>
            <a:endParaRPr lang="en-US" sz="1800" dirty="0"/>
          </a:p>
        </p:txBody>
      </p:sp>
      <p:pic>
        <p:nvPicPr>
          <p:cNvPr id="4" name="Content Placeholder 3" descr="Picture of a red bicycle" title="Bicycl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19360" y="1561621"/>
            <a:ext cx="6102350" cy="5296379"/>
          </a:xfrm>
        </p:spPr>
      </p:pic>
      <p:sp>
        <p:nvSpPr>
          <p:cNvPr id="3" name="TextBox 2"/>
          <p:cNvSpPr txBox="1"/>
          <p:nvPr/>
        </p:nvSpPr>
        <p:spPr>
          <a:xfrm>
            <a:off x="456353" y="5943600"/>
            <a:ext cx="183896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School Principal</a:t>
            </a:r>
          </a:p>
        </p:txBody>
      </p:sp>
      <p:sp>
        <p:nvSpPr>
          <p:cNvPr id="5" name="TextBox 4"/>
          <p:cNvSpPr txBox="1"/>
          <p:nvPr/>
        </p:nvSpPr>
        <p:spPr>
          <a:xfrm>
            <a:off x="2954621" y="2364092"/>
            <a:ext cx="142641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School Team</a:t>
            </a:r>
          </a:p>
        </p:txBody>
      </p:sp>
      <p:sp>
        <p:nvSpPr>
          <p:cNvPr id="9" name="TextBox 8"/>
          <p:cNvSpPr txBox="1"/>
          <p:nvPr/>
        </p:nvSpPr>
        <p:spPr>
          <a:xfrm>
            <a:off x="6909499" y="2926685"/>
            <a:ext cx="183896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Evidence-based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Interventions</a:t>
            </a:r>
          </a:p>
        </p:txBody>
      </p:sp>
      <p:sp>
        <p:nvSpPr>
          <p:cNvPr id="10" name="TextBox 9"/>
          <p:cNvSpPr txBox="1"/>
          <p:nvPr/>
        </p:nvSpPr>
        <p:spPr>
          <a:xfrm>
            <a:off x="4381037" y="6262222"/>
            <a:ext cx="17182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Implementation</a:t>
            </a:r>
          </a:p>
        </p:txBody>
      </p:sp>
      <p:sp>
        <p:nvSpPr>
          <p:cNvPr id="11" name="TextBox 10"/>
          <p:cNvSpPr txBox="1"/>
          <p:nvPr/>
        </p:nvSpPr>
        <p:spPr>
          <a:xfrm>
            <a:off x="4515961" y="2913778"/>
            <a:ext cx="7104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PBIS</a:t>
            </a:r>
          </a:p>
        </p:txBody>
      </p:sp>
      <p:sp>
        <p:nvSpPr>
          <p:cNvPr id="12" name="TextBox 11"/>
          <p:cNvSpPr txBox="1"/>
          <p:nvPr/>
        </p:nvSpPr>
        <p:spPr>
          <a:xfrm>
            <a:off x="5162292" y="1675852"/>
            <a:ext cx="108395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Coaching</a:t>
            </a:r>
          </a:p>
        </p:txBody>
      </p:sp>
      <p:cxnSp>
        <p:nvCxnSpPr>
          <p:cNvPr id="16" name="Straight Arrow Connector 15" descr="Black line from teh words Evidenced Interventions to teh wheels of a bicycle" title="line"/>
          <p:cNvCxnSpPr/>
          <p:nvPr/>
        </p:nvCxnSpPr>
        <p:spPr>
          <a:xfrm flipH="1">
            <a:off x="7391400" y="3594317"/>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descr="A black line from the word Coaching to the handle bars abd gears of a bicycle" title="line"/>
          <p:cNvCxnSpPr/>
          <p:nvPr/>
        </p:nvCxnSpPr>
        <p:spPr>
          <a:xfrm flipH="1">
            <a:off x="5704268" y="2004501"/>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descr="A black line from the word implementation to the pedals of a bicycle" title="line"/>
          <p:cNvCxnSpPr/>
          <p:nvPr/>
        </p:nvCxnSpPr>
        <p:spPr>
          <a:xfrm flipH="1" flipV="1">
            <a:off x="4651435" y="5369882"/>
            <a:ext cx="510857" cy="9430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descr="A black line from the words school team to teh seat of a bicycle" title="line"/>
          <p:cNvCxnSpPr/>
          <p:nvPr/>
        </p:nvCxnSpPr>
        <p:spPr>
          <a:xfrm flipH="1">
            <a:off x="3667982" y="2656369"/>
            <a:ext cx="52623" cy="4420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descr="A line for the word PBIS to a bicycle frame" title="line"/>
          <p:cNvCxnSpPr/>
          <p:nvPr/>
        </p:nvCxnSpPr>
        <p:spPr>
          <a:xfrm>
            <a:off x="4906863" y="3302040"/>
            <a:ext cx="142070" cy="10128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descr="A black line from teh word school principal to teh wheel and gears of a bicycle" title="line"/>
          <p:cNvCxnSpPr/>
          <p:nvPr/>
        </p:nvCxnSpPr>
        <p:spPr>
          <a:xfrm flipV="1">
            <a:off x="1175636" y="5310042"/>
            <a:ext cx="1306508" cy="6335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271639" y="6428231"/>
            <a:ext cx="287236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Adapted from Don Kincaid</a:t>
            </a:r>
          </a:p>
        </p:txBody>
      </p:sp>
      <p:pic>
        <p:nvPicPr>
          <p:cNvPr id="8" name="Picture 7" descr="A close up of a folding map">
            <a:extLst>
              <a:ext uri="{FF2B5EF4-FFF2-40B4-BE49-F238E27FC236}">
                <a16:creationId xmlns:a16="http://schemas.microsoft.com/office/drawing/2014/main" id="{4544BA18-CEE5-41B5-931B-FCFD06E9C4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5039">
            <a:off x="7122456" y="367452"/>
            <a:ext cx="2085955" cy="1824704"/>
          </a:xfrm>
          <a:prstGeom prst="rect">
            <a:avLst/>
          </a:prstGeom>
        </p:spPr>
      </p:pic>
      <p:sp>
        <p:nvSpPr>
          <p:cNvPr id="23" name="TextBox 22">
            <a:extLst>
              <a:ext uri="{FF2B5EF4-FFF2-40B4-BE49-F238E27FC236}">
                <a16:creationId xmlns:a16="http://schemas.microsoft.com/office/drawing/2014/main" id="{ECA9B155-40B8-48C3-B102-54EBB6CD9E47}"/>
              </a:ext>
            </a:extLst>
          </p:cNvPr>
          <p:cNvSpPr txBox="1"/>
          <p:nvPr/>
        </p:nvSpPr>
        <p:spPr>
          <a:xfrm>
            <a:off x="7132745" y="2376741"/>
            <a:ext cx="143716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Data</a:t>
            </a:r>
          </a:p>
        </p:txBody>
      </p:sp>
      <p:cxnSp>
        <p:nvCxnSpPr>
          <p:cNvPr id="24" name="Straight Arrow Connector 23" descr="Black line from the word data to a map" title="Line">
            <a:extLst>
              <a:ext uri="{FF2B5EF4-FFF2-40B4-BE49-F238E27FC236}">
                <a16:creationId xmlns:a16="http://schemas.microsoft.com/office/drawing/2014/main" id="{C397B136-DF43-4C22-BFAF-3419B375E5C5}"/>
              </a:ext>
            </a:extLst>
          </p:cNvPr>
          <p:cNvCxnSpPr>
            <a:cxnSpLocks/>
          </p:cNvCxnSpPr>
          <p:nvPr/>
        </p:nvCxnSpPr>
        <p:spPr>
          <a:xfrm flipV="1">
            <a:off x="7450230" y="1892477"/>
            <a:ext cx="473739" cy="4842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95082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2" presetClass="entr" presetSubtype="1"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22" presetClass="entr" presetSubtype="4"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p:bldP spid="12" grpId="0"/>
      <p:bldP spid="6"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lgn="ctr">
          <a:defRPr sz="2800" b="1" dirty="0" smtClean="0">
            <a:solidFill>
              <a:schemeClr val="accent3">
                <a:lumMod val="50000"/>
              </a:schemeClr>
            </a:solidFill>
            <a:effectLst>
              <a:outerShdw blurRad="50800" dist="38100" dir="2700000" algn="tl" rotWithShape="0">
                <a:prstClr val="black">
                  <a:alpha val="40000"/>
                </a:prstClr>
              </a:outerShdw>
            </a:effectLs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7.xml><?xml version="1.0" encoding="utf-8"?>
<a:theme xmlns:a="http://schemas.openxmlformats.org/drawingml/2006/main" name="U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U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16626</TotalTime>
  <Words>1682</Words>
  <Application>Microsoft Office PowerPoint</Application>
  <PresentationFormat>On-screen Show (4:3)</PresentationFormat>
  <Paragraphs>255</Paragraphs>
  <Slides>32</Slides>
  <Notes>22</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32</vt:i4>
      </vt:variant>
    </vt:vector>
  </HeadingPairs>
  <TitlesOfParts>
    <vt:vector size="52" baseType="lpstr">
      <vt:lpstr>arial</vt:lpstr>
      <vt:lpstr>arial</vt:lpstr>
      <vt:lpstr>Arial Black</vt:lpstr>
      <vt:lpstr>Calibri</vt:lpstr>
      <vt:lpstr>Calibri Light</vt:lpstr>
      <vt:lpstr>inherit</vt:lpstr>
      <vt:lpstr>NeueHaasGroteskText Std</vt:lpstr>
      <vt:lpstr>Questrial</vt:lpstr>
      <vt:lpstr>Times New Roman</vt:lpstr>
      <vt:lpstr>trebuchet ms</vt:lpstr>
      <vt:lpstr>Wingdings</vt:lpstr>
      <vt:lpstr>Office Theme</vt:lpstr>
      <vt:lpstr>MN.IT</vt:lpstr>
      <vt:lpstr>1_MN.IT</vt:lpstr>
      <vt:lpstr>1_Office Theme</vt:lpstr>
      <vt:lpstr>2_Office Theme</vt:lpstr>
      <vt:lpstr>MDE &amp; PBISmn</vt:lpstr>
      <vt:lpstr>UO theme</vt:lpstr>
      <vt:lpstr>8_UO theme</vt:lpstr>
      <vt:lpstr>Document</vt:lpstr>
      <vt:lpstr>Minnesota PBIS Winter 2019 Training Cohort 14</vt:lpstr>
      <vt:lpstr>Takeaways</vt:lpstr>
      <vt:lpstr>PBIS in Action</vt:lpstr>
      <vt:lpstr> MN Statute 122A.627</vt:lpstr>
      <vt:lpstr>              Definition in Practice</vt:lpstr>
      <vt:lpstr>Positive Greetings at the Door</vt:lpstr>
      <vt:lpstr>Conclusion</vt:lpstr>
      <vt:lpstr>Student –Teacher Relationships</vt:lpstr>
      <vt:lpstr>PBIS Framework</vt:lpstr>
      <vt:lpstr>Riding Into Sustainability</vt:lpstr>
      <vt:lpstr>TFI Progress &amp; Sustainability</vt:lpstr>
      <vt:lpstr>TFI NRIP Cohort 14A</vt:lpstr>
      <vt:lpstr>TFI NRIP Cohort 14B</vt:lpstr>
      <vt:lpstr>TFI MRIP Cohort 14</vt:lpstr>
      <vt:lpstr>TFI SRIP Cohort 14</vt:lpstr>
      <vt:lpstr>… “(6) using a team-based approach to support effective implementation, monitor progress, and evaluate outcomes.”</vt:lpstr>
      <vt:lpstr>Data Calendar At-A Glance</vt:lpstr>
      <vt:lpstr>PBIS Leadership Forum </vt:lpstr>
      <vt:lpstr>Implementers Forum 2019</vt:lpstr>
      <vt:lpstr>Implementers Forum 2019 Strand Introductions</vt:lpstr>
      <vt:lpstr>PBIS.org</vt:lpstr>
      <vt:lpstr>Get Positive!</vt:lpstr>
      <vt:lpstr>News &amp; Save the Dates</vt:lpstr>
      <vt:lpstr>Cohort 16 Application</vt:lpstr>
      <vt:lpstr>                  SWIS Facilitator Training </vt:lpstr>
      <vt:lpstr>2020 Collaborators Forum</vt:lpstr>
      <vt:lpstr>2020 Minnesota PBIS Institute and Film Festival</vt:lpstr>
      <vt:lpstr>2021 APBS Conference Minneapolis</vt:lpstr>
      <vt:lpstr>Northern Regional MDE Contacts</vt:lpstr>
      <vt:lpstr>Metro Regional  MDE Regional Contacts</vt:lpstr>
      <vt:lpstr>Southern Regional MDE Contacts</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Nacik, Ellen</dc:creator>
  <cp:lastModifiedBy>Garrett Petrie</cp:lastModifiedBy>
  <cp:revision>328</cp:revision>
  <cp:lastPrinted>2016-10-31T19:38:21Z</cp:lastPrinted>
  <dcterms:created xsi:type="dcterms:W3CDTF">2013-01-24T14:51:09Z</dcterms:created>
  <dcterms:modified xsi:type="dcterms:W3CDTF">2019-10-31T03:43:28Z</dcterms:modified>
</cp:coreProperties>
</file>